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715" r:id="rId2"/>
    <p:sldMasterId id="2147483772" r:id="rId3"/>
  </p:sldMasterIdLst>
  <p:notesMasterIdLst>
    <p:notesMasterId r:id="rId75"/>
  </p:notesMasterIdLst>
  <p:handoutMasterIdLst>
    <p:handoutMasterId r:id="rId76"/>
  </p:handoutMasterIdLst>
  <p:sldIdLst>
    <p:sldId id="302" r:id="rId4"/>
    <p:sldId id="333" r:id="rId5"/>
    <p:sldId id="386" r:id="rId6"/>
    <p:sldId id="387" r:id="rId7"/>
    <p:sldId id="389" r:id="rId8"/>
    <p:sldId id="390" r:id="rId9"/>
    <p:sldId id="391" r:id="rId10"/>
    <p:sldId id="469" r:id="rId11"/>
    <p:sldId id="397" r:id="rId12"/>
    <p:sldId id="396" r:id="rId13"/>
    <p:sldId id="395" r:id="rId14"/>
    <p:sldId id="394" r:id="rId15"/>
    <p:sldId id="393" r:id="rId16"/>
    <p:sldId id="398" r:id="rId17"/>
    <p:sldId id="403" r:id="rId18"/>
    <p:sldId id="402" r:id="rId19"/>
    <p:sldId id="401" r:id="rId20"/>
    <p:sldId id="400" r:id="rId21"/>
    <p:sldId id="399" r:id="rId22"/>
    <p:sldId id="415" r:id="rId23"/>
    <p:sldId id="417" r:id="rId24"/>
    <p:sldId id="418" r:id="rId25"/>
    <p:sldId id="419" r:id="rId26"/>
    <p:sldId id="420" r:id="rId27"/>
    <p:sldId id="421" r:id="rId28"/>
    <p:sldId id="422" r:id="rId29"/>
    <p:sldId id="423" r:id="rId30"/>
    <p:sldId id="424" r:id="rId31"/>
    <p:sldId id="425" r:id="rId32"/>
    <p:sldId id="426" r:id="rId33"/>
    <p:sldId id="427" r:id="rId34"/>
    <p:sldId id="428" r:id="rId35"/>
    <p:sldId id="429" r:id="rId36"/>
    <p:sldId id="430" r:id="rId37"/>
    <p:sldId id="431"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8" r:id="rId54"/>
    <p:sldId id="449" r:id="rId55"/>
    <p:sldId id="450" r:id="rId56"/>
    <p:sldId id="451" r:id="rId57"/>
    <p:sldId id="452" r:id="rId58"/>
    <p:sldId id="453" r:id="rId59"/>
    <p:sldId id="454" r:id="rId60"/>
    <p:sldId id="455" r:id="rId61"/>
    <p:sldId id="456" r:id="rId62"/>
    <p:sldId id="459" r:id="rId63"/>
    <p:sldId id="460" r:id="rId64"/>
    <p:sldId id="461" r:id="rId65"/>
    <p:sldId id="462" r:id="rId66"/>
    <p:sldId id="463" r:id="rId67"/>
    <p:sldId id="464" r:id="rId68"/>
    <p:sldId id="465" r:id="rId69"/>
    <p:sldId id="466" r:id="rId70"/>
    <p:sldId id="467" r:id="rId71"/>
    <p:sldId id="468" r:id="rId72"/>
    <p:sldId id="414" r:id="rId73"/>
    <p:sldId id="259" r:id="rId74"/>
  </p:sldIdLst>
  <p:sldSz cx="12192000" cy="6858000"/>
  <p:notesSz cx="6858000" cy="9144000"/>
  <p:embeddedFontLst>
    <p:embeddedFont>
      <p:font typeface="Open Sans" pitchFamily="2" charset="0"/>
      <p:regular r:id="rId77"/>
      <p:bold r:id="rId78"/>
      <p:italic r:id="rId79"/>
      <p:boldItalic r:id="rId80"/>
    </p:embeddedFont>
    <p:embeddedFont>
      <p:font typeface="Open Sans Medium" pitchFamily="2" charset="0"/>
      <p:regular r:id="rId81"/>
      <p:italic r:id="rId82"/>
    </p:embeddedFont>
    <p:embeddedFont>
      <p:font typeface="Open Sans SemiBold" pitchFamily="2" charset="0"/>
      <p:bold r:id="rId83"/>
      <p:boldItalic r:id="rId84"/>
    </p:embeddedFont>
    <p:embeddedFont>
      <p:font typeface="Source Sans Pro" panose="020B0503030403020204" pitchFamily="34" charset="0"/>
      <p:regular r:id="rId85"/>
      <p:bold r:id="rId86"/>
      <p:italic r:id="rId87"/>
      <p:boldItalic r:id="rId88"/>
    </p:embeddedFont>
    <p:embeddedFont>
      <p:font typeface="Source Sans Pro Black" panose="020B0803030403020204" pitchFamily="34" charset="0"/>
      <p:bold r:id="rId89"/>
      <p:boldItalic r:id="rId90"/>
    </p:embeddedFont>
    <p:embeddedFont>
      <p:font typeface="Source Sans Pro Semibold" panose="020B0603030403020204" pitchFamily="34" charset="0"/>
      <p:bold r:id="rId91"/>
      <p:boldItalic r:id="rId9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Layouts" id="{51373B74-400F-491D-B19E-6661691CFFCC}">
          <p14:sldIdLst>
            <p14:sldId id="302"/>
            <p14:sldId id="333"/>
            <p14:sldId id="386"/>
            <p14:sldId id="387"/>
            <p14:sldId id="389"/>
            <p14:sldId id="390"/>
            <p14:sldId id="391"/>
            <p14:sldId id="469"/>
            <p14:sldId id="397"/>
            <p14:sldId id="396"/>
            <p14:sldId id="395"/>
            <p14:sldId id="394"/>
            <p14:sldId id="393"/>
            <p14:sldId id="398"/>
            <p14:sldId id="403"/>
            <p14:sldId id="402"/>
            <p14:sldId id="401"/>
            <p14:sldId id="400"/>
            <p14:sldId id="399"/>
            <p14:sldId id="415"/>
            <p14:sldId id="417"/>
            <p14:sldId id="418"/>
            <p14:sldId id="419"/>
            <p14:sldId id="420"/>
            <p14:sldId id="421"/>
            <p14:sldId id="422"/>
            <p14:sldId id="423"/>
            <p14:sldId id="424"/>
            <p14:sldId id="425"/>
            <p14:sldId id="426"/>
            <p14:sldId id="427"/>
            <p14:sldId id="428"/>
            <p14:sldId id="429"/>
            <p14:sldId id="430"/>
            <p14:sldId id="431"/>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9"/>
            <p14:sldId id="460"/>
            <p14:sldId id="461"/>
            <p14:sldId id="462"/>
            <p14:sldId id="463"/>
            <p14:sldId id="464"/>
            <p14:sldId id="465"/>
            <p14:sldId id="466"/>
            <p14:sldId id="467"/>
            <p14:sldId id="468"/>
            <p14:sldId id="414"/>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066E3C-A64D-EEDB-48E3-6EE944C17946}" name="Victoria Healey" initials="VH" userId="S::Victoria.Healey@aqa.org.uk::542a3833-f109-4558-a299-2433336f709c" providerId="AD"/>
  <p188:author id="{0B6FF34A-5850-1F67-2D2E-7DE6C6D3DBFE}" name="Tess MacDougall" initials="TM" userId="S::TMacDougall@aqa.org.uk::07d44d0f-603b-469a-a97b-f293d7179335" providerId="AD"/>
  <p188:author id="{70D7109E-0666-3224-0FCF-A8EB742E8F2F}" name="Grace Card" initials="GC" userId="S::GCard@aqa.org.uk::9a1d5003-ef6b-47ed-9778-b9eb1595794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odgson, Joanne" initials="HJ" lastIdx="1" clrIdx="0">
    <p:extLst>
      <p:ext uri="{19B8F6BF-5375-455C-9EA6-DF929625EA0E}">
        <p15:presenceInfo xmlns:p15="http://schemas.microsoft.com/office/powerpoint/2012/main" userId="S-1-5-21-1757981266-1078081533-725345543-129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1376"/>
    <a:srgbClr val="1847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6707" autoAdjust="0"/>
  </p:normalViewPr>
  <p:slideViewPr>
    <p:cSldViewPr snapToGrid="0">
      <p:cViewPr varScale="1">
        <p:scale>
          <a:sx n="84" d="100"/>
          <a:sy n="84" d="100"/>
        </p:scale>
        <p:origin x="804" y="96"/>
      </p:cViewPr>
      <p:guideLst/>
    </p:cSldViewPr>
  </p:slideViewPr>
  <p:outlineViewPr>
    <p:cViewPr>
      <p:scale>
        <a:sx n="33" d="100"/>
        <a:sy n="33" d="100"/>
      </p:scale>
      <p:origin x="0" y="-25356"/>
    </p:cViewPr>
  </p:outlineViewPr>
  <p:notesTextViewPr>
    <p:cViewPr>
      <p:scale>
        <a:sx n="1" d="1"/>
        <a:sy n="1" d="1"/>
      </p:scale>
      <p:origin x="0" y="0"/>
    </p:cViewPr>
  </p:notesTextViewPr>
  <p:notesViewPr>
    <p:cSldViewPr snapToGrid="0">
      <p:cViewPr varScale="1">
        <p:scale>
          <a:sx n="99" d="100"/>
          <a:sy n="99" d="100"/>
        </p:scale>
        <p:origin x="357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font" Target="fonts/font8.fntdata"/><Relationship Id="rId89" Type="http://schemas.openxmlformats.org/officeDocument/2006/relationships/font" Target="fonts/font13.fntdata"/><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font" Target="fonts/font3.fntdata"/><Relationship Id="rId5" Type="http://schemas.openxmlformats.org/officeDocument/2006/relationships/slide" Target="slides/slide2.xml"/><Relationship Id="rId90" Type="http://schemas.openxmlformats.org/officeDocument/2006/relationships/font" Target="fonts/font14.fntdata"/><Relationship Id="rId95" Type="http://schemas.openxmlformats.org/officeDocument/2006/relationships/viewProps" Target="view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font" Target="fonts/font15.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handoutMaster" Target="handoutMasters/handoutMaster1.xml"/><Relationship Id="rId97"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16.fntdata"/><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font" Target="fonts/font11.fntdata"/><Relationship Id="rId61" Type="http://schemas.openxmlformats.org/officeDocument/2006/relationships/slide" Target="slides/slide58.xml"/><Relationship Id="rId82" Type="http://schemas.openxmlformats.org/officeDocument/2006/relationships/font" Target="fonts/font6.fntdata"/><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font" Target="fonts/font1.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commentAuthors" Target="commentAuthors.xml"/><Relationship Id="rId98"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B29657-014D-3317-3E83-ED6C30B2022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2954D0C-3B2B-3F35-5457-CF5F87570C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3D2EE0-F958-465B-9B96-0C07EFAE35A3}" type="datetimeFigureOut">
              <a:rPr lang="en-GB" smtClean="0"/>
              <a:t>27/03/2026</a:t>
            </a:fld>
            <a:endParaRPr lang="en-GB"/>
          </a:p>
        </p:txBody>
      </p:sp>
      <p:sp>
        <p:nvSpPr>
          <p:cNvPr id="4" name="Footer Placeholder 3">
            <a:extLst>
              <a:ext uri="{FF2B5EF4-FFF2-40B4-BE49-F238E27FC236}">
                <a16:creationId xmlns:a16="http://schemas.microsoft.com/office/drawing/2014/main" id="{C610BE09-20FE-19B1-DE6C-8737CBFE44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41F200E1-C5F9-CBCC-C714-29A02743D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B22F2C-890D-45D1-BA5B-8CE9ABBBD045}" type="slidenum">
              <a:rPr lang="en-GB" smtClean="0"/>
              <a:t>‹#›</a:t>
            </a:fld>
            <a:endParaRPr lang="en-GB"/>
          </a:p>
        </p:txBody>
      </p:sp>
    </p:spTree>
    <p:extLst>
      <p:ext uri="{BB962C8B-B14F-4D97-AF65-F5344CB8AC3E}">
        <p14:creationId xmlns:p14="http://schemas.microsoft.com/office/powerpoint/2010/main" val="1048859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CAB8E-BAD0-48C5-AE6E-35F6CD4E2826}" type="datetimeFigureOut">
              <a:rPr lang="en-GB" smtClean="0"/>
              <a:t>27/03/2026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40DE1A-D26C-4BF3-92F9-DBA57D06CF9D}" type="slidenum">
              <a:rPr lang="en-GB" smtClean="0"/>
              <a:t>‹#›</a:t>
            </a:fld>
            <a:endParaRPr lang="en-GB"/>
          </a:p>
        </p:txBody>
      </p:sp>
    </p:spTree>
    <p:extLst>
      <p:ext uri="{BB962C8B-B14F-4D97-AF65-F5344CB8AC3E}">
        <p14:creationId xmlns:p14="http://schemas.microsoft.com/office/powerpoint/2010/main" val="3709371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2</a:t>
            </a:fld>
            <a:endParaRPr lang="en-GB"/>
          </a:p>
        </p:txBody>
      </p:sp>
    </p:spTree>
    <p:extLst>
      <p:ext uri="{BB962C8B-B14F-4D97-AF65-F5344CB8AC3E}">
        <p14:creationId xmlns:p14="http://schemas.microsoft.com/office/powerpoint/2010/main" val="2129921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51</a:t>
            </a:fld>
            <a:endParaRPr lang="en-GB"/>
          </a:p>
        </p:txBody>
      </p:sp>
    </p:spTree>
    <p:extLst>
      <p:ext uri="{BB962C8B-B14F-4D97-AF65-F5344CB8AC3E}">
        <p14:creationId xmlns:p14="http://schemas.microsoft.com/office/powerpoint/2010/main" val="2756160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endParaRPr lang="en-GB" dirty="0"/>
          </a:p>
          <a:p>
            <a:r>
              <a:rPr lang="en-GB" dirty="0"/>
              <a:t>Writing about methods, in one form or another, is central to most of questions across both exam papers (Paper 1: Q2/3/4 and Paper 2: Q3/4)</a:t>
            </a:r>
          </a:p>
          <a:p>
            <a:endParaRPr lang="en-GB" dirty="0"/>
          </a:p>
          <a:p>
            <a:r>
              <a:rPr lang="en-GB" dirty="0"/>
              <a:t>Question 4 requires students to engage with the writers’ ideas as well as their methods – evaluating ideas for Paper 1 and comparing ideas and perspectives for Paper 2.</a:t>
            </a:r>
          </a:p>
          <a:p>
            <a:endParaRPr lang="en-GB" dirty="0"/>
          </a:p>
          <a:p>
            <a:endParaRPr lang="en-GB" dirty="0"/>
          </a:p>
          <a:p>
            <a:endParaRPr lang="en-GB"/>
          </a:p>
          <a:p>
            <a:endParaRPr lang="en-GB"/>
          </a:p>
        </p:txBody>
      </p:sp>
      <p:sp>
        <p:nvSpPr>
          <p:cNvPr id="4" name="Slide Number Placeholder 3"/>
          <p:cNvSpPr>
            <a:spLocks noGrp="1"/>
          </p:cNvSpPr>
          <p:nvPr>
            <p:ph type="sldNum" sz="quarter" idx="5"/>
          </p:nvPr>
        </p:nvSpPr>
        <p:spPr/>
        <p:txBody>
          <a:bodyPr/>
          <a:lstStyle/>
          <a:p>
            <a:fld id="{3C40DE1A-D26C-4BF3-92F9-DBA57D06CF9D}" type="slidenum">
              <a:rPr lang="en-GB" smtClean="0"/>
              <a:t>53</a:t>
            </a:fld>
            <a:endParaRPr lang="en-GB"/>
          </a:p>
        </p:txBody>
      </p:sp>
    </p:spTree>
    <p:extLst>
      <p:ext uri="{BB962C8B-B14F-4D97-AF65-F5344CB8AC3E}">
        <p14:creationId xmlns:p14="http://schemas.microsoft.com/office/powerpoint/2010/main" val="896326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70</a:t>
            </a:fld>
            <a:endParaRPr lang="en-GB"/>
          </a:p>
        </p:txBody>
      </p:sp>
    </p:spTree>
    <p:extLst>
      <p:ext uri="{BB962C8B-B14F-4D97-AF65-F5344CB8AC3E}">
        <p14:creationId xmlns:p14="http://schemas.microsoft.com/office/powerpoint/2010/main" val="755488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17</a:t>
            </a:fld>
            <a:endParaRPr lang="en-GB"/>
          </a:p>
        </p:txBody>
      </p:sp>
    </p:spTree>
    <p:extLst>
      <p:ext uri="{BB962C8B-B14F-4D97-AF65-F5344CB8AC3E}">
        <p14:creationId xmlns:p14="http://schemas.microsoft.com/office/powerpoint/2010/main" val="2626225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 </a:t>
            </a:r>
          </a:p>
          <a:p>
            <a:r>
              <a:rPr lang="en-GB" dirty="0"/>
              <a:t>The main thing to point out about why the sources aren’t suitable for </a:t>
            </a:r>
            <a:r>
              <a:rPr lang="en-GB" sz="1200" kern="1200" dirty="0">
                <a:solidFill>
                  <a:schemeClr val="tx1"/>
                </a:solidFill>
                <a:effectLst/>
                <a:latin typeface="+mn-lt"/>
                <a:ea typeface="+mn-ea"/>
                <a:cs typeface="+mn-cs"/>
              </a:rPr>
              <a:t>Question 4 i</a:t>
            </a:r>
            <a:r>
              <a:rPr lang="en-GB" dirty="0"/>
              <a:t>s due to the lack of a first person viewpoint in both sources. Whilst more perceptive readers will be able to point out the implied viewpoint/perspective, this would be too subtle for a GCSE text. </a:t>
            </a:r>
          </a:p>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18</a:t>
            </a:fld>
            <a:endParaRPr lang="en-GB"/>
          </a:p>
        </p:txBody>
      </p:sp>
    </p:spTree>
    <p:extLst>
      <p:ext uri="{BB962C8B-B14F-4D97-AF65-F5344CB8AC3E}">
        <p14:creationId xmlns:p14="http://schemas.microsoft.com/office/powerpoint/2010/main" val="3095065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Notes for facilitator:</a:t>
            </a:r>
          </a:p>
          <a:p>
            <a:pPr marL="0" indent="0">
              <a:buFont typeface="Arial" panose="020B0604020202020204" pitchFamily="34" charset="0"/>
              <a:buNone/>
            </a:pPr>
            <a:endParaRPr lang="en-GB" dirty="0"/>
          </a:p>
          <a:p>
            <a:pPr marL="171433" indent="-171433">
              <a:buFont typeface="Arial" panose="020B0604020202020204" pitchFamily="34" charset="0"/>
              <a:buChar char="•"/>
            </a:pPr>
            <a:r>
              <a:rPr lang="en-GB" dirty="0"/>
              <a:t>At the lowest level,</a:t>
            </a:r>
            <a:r>
              <a:rPr lang="en-GB" baseline="0" dirty="0"/>
              <a:t> students describe what they see; they paraphrase. In response to the picture they might say: There are people walking along a bridge. There is a man sitting on the ground… etc</a:t>
            </a:r>
          </a:p>
          <a:p>
            <a:pPr marL="0" indent="0">
              <a:buFont typeface="Arial" panose="020B0604020202020204" pitchFamily="34" charset="0"/>
              <a:buNone/>
            </a:pPr>
            <a:endParaRPr lang="en-GB" baseline="0" dirty="0"/>
          </a:p>
          <a:p>
            <a:pPr marL="171433" indent="-171433">
              <a:buFont typeface="Arial" panose="020B0604020202020204" pitchFamily="34" charset="0"/>
              <a:buChar char="•"/>
            </a:pPr>
            <a:r>
              <a:rPr lang="en-GB" baseline="0" dirty="0"/>
              <a:t>At the next level, students try to interpret the ideas: The people are probably tourists. They are dressed well and have cameras/phones. It is probably a city. The man on the ground is homeless…</a:t>
            </a:r>
          </a:p>
          <a:p>
            <a:pPr marL="0" indent="0">
              <a:buFont typeface="Arial" panose="020B0604020202020204" pitchFamily="34" charset="0"/>
              <a:buNone/>
            </a:pPr>
            <a:endParaRPr lang="en-GB" baseline="0" dirty="0"/>
          </a:p>
          <a:p>
            <a:pPr marL="171433" indent="-171433">
              <a:buFont typeface="Arial" panose="020B0604020202020204" pitchFamily="34" charset="0"/>
              <a:buChar char="•"/>
            </a:pPr>
            <a:r>
              <a:rPr lang="en-GB" baseline="0" dirty="0"/>
              <a:t>At another level, students can interpret fully and more clearly: There is a contrast between the tourists who have the money to travel and have expensive phones/cameras and the homeless man who has nothing. The fact they are ignoring him shows that they are selfish and don’t care about anyone other than themselves…</a:t>
            </a:r>
          </a:p>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25</a:t>
            </a:fld>
            <a:endParaRPr lang="en-GB"/>
          </a:p>
        </p:txBody>
      </p:sp>
    </p:spTree>
    <p:extLst>
      <p:ext uri="{BB962C8B-B14F-4D97-AF65-F5344CB8AC3E}">
        <p14:creationId xmlns:p14="http://schemas.microsoft.com/office/powerpoint/2010/main" val="2943214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the facilitator:</a:t>
            </a:r>
          </a:p>
          <a:p>
            <a:endParaRPr lang="en-GB" dirty="0"/>
          </a:p>
          <a:p>
            <a:r>
              <a:rPr lang="en-GB" dirty="0"/>
              <a:t>The message could relate to the</a:t>
            </a:r>
            <a:r>
              <a:rPr lang="en-GB" baseline="0" dirty="0"/>
              <a:t> issue of poverty and a political failure to address social inequality. Or to ideas about gender and race, where the lack of diversity in the people walking to work suggests that white men are the dominant power in society. It could be that the ‘writer’ is highlighting the dull routine of a work-obsessed culture, or the health issues related to increasing levels of obesity, or the immoral failure of humanity to show compassion to those less fortunate than themselves…</a:t>
            </a:r>
            <a:endParaRPr lang="en-GB" dirty="0"/>
          </a:p>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26</a:t>
            </a:fld>
            <a:endParaRPr lang="en-GB"/>
          </a:p>
        </p:txBody>
      </p:sp>
    </p:spTree>
    <p:extLst>
      <p:ext uri="{BB962C8B-B14F-4D97-AF65-F5344CB8AC3E}">
        <p14:creationId xmlns:p14="http://schemas.microsoft.com/office/powerpoint/2010/main" val="710126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facilitator:</a:t>
            </a:r>
          </a:p>
          <a:p>
            <a:endParaRPr lang="en-GB" dirty="0"/>
          </a:p>
          <a:p>
            <a:r>
              <a:rPr lang="en-GB" dirty="0"/>
              <a:t>Big ideas are themes and abstract ideas; the conceptual framework within which texts exist and to which they contribute</a:t>
            </a:r>
            <a:r>
              <a:rPr lang="en-GB" baseline="0" dirty="0"/>
              <a:t> some meaning or perspective. The concept provides a light to shine on the text and the text reflects light back onto our understanding of the concept.</a:t>
            </a:r>
            <a:endParaRPr lang="en-GB" dirty="0"/>
          </a:p>
          <a:p>
            <a:endParaRPr lang="en-GB" dirty="0"/>
          </a:p>
          <a:p>
            <a:r>
              <a:rPr lang="en-GB" dirty="0"/>
              <a:t>Recognising and exploring the big ideas in texts is an essential part of what it means to teach English.</a:t>
            </a:r>
          </a:p>
          <a:p>
            <a:endParaRPr lang="en-GB" dirty="0"/>
          </a:p>
          <a:p>
            <a:r>
              <a:rPr lang="en-GB" dirty="0"/>
              <a:t>It broadens the scope of texts and enriches a student’s experience of the world; it offers new dimensions and perspectives on their lives.</a:t>
            </a:r>
          </a:p>
          <a:p>
            <a:endParaRPr lang="en-GB" dirty="0"/>
          </a:p>
          <a:p>
            <a:r>
              <a:rPr lang="en-GB" dirty="0"/>
              <a:t>It teaches students to see not just the tiny detail but the bigger picture too.</a:t>
            </a:r>
          </a:p>
          <a:p>
            <a:endParaRPr lang="en-GB" dirty="0"/>
          </a:p>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27</a:t>
            </a:fld>
            <a:endParaRPr lang="en-GB"/>
          </a:p>
        </p:txBody>
      </p:sp>
    </p:spTree>
    <p:extLst>
      <p:ext uri="{BB962C8B-B14F-4D97-AF65-F5344CB8AC3E}">
        <p14:creationId xmlns:p14="http://schemas.microsoft.com/office/powerpoint/2010/main" val="2574965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cs typeface="Calibri"/>
              </a:rPr>
              <a:t>Notes for facilitator:</a:t>
            </a:r>
          </a:p>
          <a:p>
            <a:endParaRPr lang="en-US" baseline="0" dirty="0">
              <a:cs typeface="Calibri"/>
            </a:endParaRPr>
          </a:p>
          <a:p>
            <a:r>
              <a:rPr lang="en-US" baseline="0" dirty="0">
                <a:cs typeface="Calibri"/>
              </a:rPr>
              <a:t>Example of how students get to similarities through differences – e.g. drivers in source B drive omnibuses and horse-drawn carriages, but their apparent carelessness towards cyclists is similar to that of the car drivers in source A. </a:t>
            </a:r>
          </a:p>
        </p:txBody>
      </p:sp>
      <p:sp>
        <p:nvSpPr>
          <p:cNvPr id="4" name="Slide Number Placeholder 3"/>
          <p:cNvSpPr>
            <a:spLocks noGrp="1"/>
          </p:cNvSpPr>
          <p:nvPr>
            <p:ph type="sldNum" sz="quarter" idx="5"/>
          </p:nvPr>
        </p:nvSpPr>
        <p:spPr/>
        <p:txBody>
          <a:bodyPr/>
          <a:lstStyle/>
          <a:p>
            <a:fld id="{3C40DE1A-D26C-4BF3-92F9-DBA57D06CF9D}" type="slidenum">
              <a:rPr lang="en-GB" smtClean="0"/>
              <a:t>35</a:t>
            </a:fld>
            <a:endParaRPr lang="en-GB"/>
          </a:p>
        </p:txBody>
      </p:sp>
    </p:spTree>
    <p:extLst>
      <p:ext uri="{BB962C8B-B14F-4D97-AF65-F5344CB8AC3E}">
        <p14:creationId xmlns:p14="http://schemas.microsoft.com/office/powerpoint/2010/main" val="1041644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cs typeface="Calibri"/>
              </a:rPr>
              <a:t>Notes for facilitator:</a:t>
            </a:r>
          </a:p>
          <a:p>
            <a:endParaRPr lang="en-GB" dirty="0"/>
          </a:p>
          <a:p>
            <a:r>
              <a:rPr lang="en-GB" dirty="0"/>
              <a:t>Each teacher will have their own method</a:t>
            </a:r>
            <a:r>
              <a:rPr lang="en-GB" baseline="0" dirty="0"/>
              <a:t> of teaching students to answer this question. The early ‘Teaching Synthesis’ resource referred to one possible way of tackling this question using the SQI (statement, quotation, inference) mnemonic to help students make inferences on selected details: this was just one approach. Whatever the mnemonic/method/approach – and there are many - it is important to keep the key objectives for the question in mind: synthesis, inference and summary. </a:t>
            </a:r>
          </a:p>
          <a:p>
            <a:r>
              <a:rPr lang="en-GB" sz="2600" dirty="0"/>
              <a:t>  </a:t>
            </a:r>
          </a:p>
          <a:p>
            <a:r>
              <a:rPr lang="en-GB" sz="2600" dirty="0"/>
              <a:t> </a:t>
            </a:r>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36</a:t>
            </a:fld>
            <a:endParaRPr lang="en-GB"/>
          </a:p>
        </p:txBody>
      </p:sp>
    </p:spTree>
    <p:extLst>
      <p:ext uri="{BB962C8B-B14F-4D97-AF65-F5344CB8AC3E}">
        <p14:creationId xmlns:p14="http://schemas.microsoft.com/office/powerpoint/2010/main" val="1283695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50</a:t>
            </a:fld>
            <a:endParaRPr lang="en-GB"/>
          </a:p>
        </p:txBody>
      </p:sp>
    </p:spTree>
    <p:extLst>
      <p:ext uri="{BB962C8B-B14F-4D97-AF65-F5344CB8AC3E}">
        <p14:creationId xmlns:p14="http://schemas.microsoft.com/office/powerpoint/2010/main" val="834801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userDrawn="1"/>
        </p:nvPicPr>
        <p:blipFill rotWithShape="1">
          <a:blip r:embed="rId2"/>
          <a:srcRect l="15761" t="2174" r="8464"/>
          <a:stretch/>
        </p:blipFill>
        <p:spPr>
          <a:xfrm>
            <a:off x="4542584"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userDrawn="1"/>
        </p:nvGrpSpPr>
        <p:grpSpPr>
          <a:xfrm>
            <a:off x="0" y="0"/>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userDrawn="1"/>
        </p:nvGrpSpPr>
        <p:grpSpPr>
          <a:xfrm>
            <a:off x="470661"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Tree>
    <p:extLst>
      <p:ext uri="{BB962C8B-B14F-4D97-AF65-F5344CB8AC3E}">
        <p14:creationId xmlns:p14="http://schemas.microsoft.com/office/powerpoint/2010/main" val="887500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1247847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2" name="Graphic 6">
            <a:extLst>
              <a:ext uri="{FF2B5EF4-FFF2-40B4-BE49-F238E27FC236}">
                <a16:creationId xmlns:a16="http://schemas.microsoft.com/office/drawing/2014/main" id="{74835650-CAA5-BA7F-29AB-6F6D9CABFE08}"/>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91376151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1588D4DB-7A6E-494B-C0CC-9BEFA9F3594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6" name="Graphic 6">
            <a:extLst>
              <a:ext uri="{FF2B5EF4-FFF2-40B4-BE49-F238E27FC236}">
                <a16:creationId xmlns:a16="http://schemas.microsoft.com/office/drawing/2014/main" id="{908476C2-E95E-8EAE-EAC9-22F745154CEB}"/>
              </a:ext>
            </a:extLst>
          </p:cNvPr>
          <p:cNvGrpSpPr/>
          <p:nvPr userDrawn="1"/>
        </p:nvGrpSpPr>
        <p:grpSpPr>
          <a:xfrm>
            <a:off x="550862" y="6145831"/>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34" name="Group 33">
            <a:extLst>
              <a:ext uri="{FF2B5EF4-FFF2-40B4-BE49-F238E27FC236}">
                <a16:creationId xmlns:a16="http://schemas.microsoft.com/office/drawing/2014/main" id="{9B484FE3-371E-9401-5550-4B3B27D328BA}"/>
              </a:ext>
            </a:extLst>
          </p:cNvPr>
          <p:cNvGrpSpPr/>
          <p:nvPr userDrawn="1"/>
        </p:nvGrpSpPr>
        <p:grpSpPr>
          <a:xfrm>
            <a:off x="5208479" y="0"/>
            <a:ext cx="6978062"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3"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5" name="Group 4">
            <a:extLst>
              <a:ext uri="{FF2B5EF4-FFF2-40B4-BE49-F238E27FC236}">
                <a16:creationId xmlns:a16="http://schemas.microsoft.com/office/drawing/2014/main" id="{220E747E-062C-2F69-69F0-4FABA88E25B0}"/>
              </a:ext>
            </a:extLst>
          </p:cNvPr>
          <p:cNvGrpSpPr/>
          <p:nvPr userDrawn="1"/>
        </p:nvGrpSpPr>
        <p:grpSpPr>
          <a:xfrm>
            <a:off x="7808440"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a:p>
          </p:txBody>
        </p:sp>
      </p:grpSp>
    </p:spTree>
    <p:extLst>
      <p:ext uri="{BB962C8B-B14F-4D97-AF65-F5344CB8AC3E}">
        <p14:creationId xmlns:p14="http://schemas.microsoft.com/office/powerpoint/2010/main" val="14613639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userDrawn="1"/>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8"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6" cy="33877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userDrawn="1"/>
        </p:nvGrpSpPr>
        <p:grpSpPr>
          <a:xfrm>
            <a:off x="550862" y="6145831"/>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85887556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3"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7" y="1952625"/>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981686" y="2495549"/>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8" cy="3140868"/>
          </a:xfrm>
          <a:prstGeom prst="roundRect">
            <a:avLst>
              <a:gd name="adj" fmla="val 15296"/>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userDrawn="1"/>
        </p:nvPicPr>
        <p:blipFill rotWithShape="1">
          <a:blip r:embed="rId3"/>
          <a:srcRect l="28845" t="3204" r="24815" b="-14"/>
          <a:stretch/>
        </p:blipFill>
        <p:spPr>
          <a:xfrm>
            <a:off x="7640238"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79" y="912812"/>
            <a:ext cx="3366977" cy="4745037"/>
          </a:xfrm>
          <a:prstGeom prst="roundRect">
            <a:avLst>
              <a:gd name="adj" fmla="val 5300"/>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userDrawn="1"/>
        </p:nvGrpSpPr>
        <p:grpSpPr>
          <a:xfrm>
            <a:off x="550862" y="6145831"/>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1537832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0"/>
            <a:ext cx="6894205" cy="2536825"/>
          </a:xfrm>
        </p:spPr>
        <p:txBody>
          <a:bodyPr>
            <a:noAutofit/>
          </a:bodyPr>
          <a:lstStyle>
            <a:lvl1pPr>
              <a:spcBef>
                <a:spcPts val="0"/>
              </a:spcBef>
              <a:spcAft>
                <a:spcPts val="1500"/>
              </a:spcAft>
              <a:defRPr sz="3600" b="0">
                <a:solidFill>
                  <a:schemeClr val="tx2"/>
                </a:solidFill>
                <a:latin typeface="+mn-lt"/>
              </a:defRPr>
            </a:lvl1pPr>
            <a:lvl2pPr>
              <a:spcBef>
                <a:spcPts val="0"/>
              </a:spcBef>
              <a:spcAft>
                <a:spcPts val="0"/>
              </a:spcAft>
              <a:defRPr sz="2800" b="1">
                <a:solidFill>
                  <a:schemeClr val="tx2"/>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userDrawn="1"/>
        </p:nvGrpSpPr>
        <p:grpSpPr>
          <a:xfrm>
            <a:off x="550862" y="6145831"/>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77017682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88" y="2211356"/>
            <a:ext cx="6897687" cy="2762314"/>
          </a:xfrm>
        </p:spPr>
        <p:txBody>
          <a:bodyPr anchor="ctr">
            <a:normAutofit/>
          </a:bodyPr>
          <a:lstStyle>
            <a:lvl1pPr algn="ctr">
              <a:defRPr sz="16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userDrawn="1"/>
        </p:nvGrpSpPr>
        <p:grpSpPr>
          <a:xfrm>
            <a:off x="550862" y="6145831"/>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49759945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600"/>
            </a:lvl1pPr>
          </a:lstStyle>
          <a:p>
            <a:r>
              <a:rPr lang="en-US"/>
              <a:t>Click icon to add media</a:t>
            </a:r>
            <a:endParaRPr lang="en-GB"/>
          </a:p>
        </p:txBody>
      </p:sp>
    </p:spTree>
    <p:extLst>
      <p:ext uri="{BB962C8B-B14F-4D97-AF65-F5344CB8AC3E}">
        <p14:creationId xmlns:p14="http://schemas.microsoft.com/office/powerpoint/2010/main" val="131115530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EAAC9A7-7AF5-AD0B-75B0-7D107C59B63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E18A1BA9-E37F-3F8B-13E3-D6D275225292}"/>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3" y="1952625"/>
            <a:ext cx="11090275" cy="38195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379755322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9" y="807880"/>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854D03D5-FA25-B997-8C2D-A06B36B98C2D}"/>
              </a:ext>
            </a:extLst>
          </p:cNvPr>
          <p:cNvGrpSpPr/>
          <p:nvPr userDrawn="1"/>
        </p:nvGrpSpPr>
        <p:grpSpPr>
          <a:xfrm>
            <a:off x="550862" y="6145831"/>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5545645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2" name="Graphic 6">
            <a:extLst>
              <a:ext uri="{FF2B5EF4-FFF2-40B4-BE49-F238E27FC236}">
                <a16:creationId xmlns:a16="http://schemas.microsoft.com/office/drawing/2014/main" id="{E9BA9C0B-DCF7-70F5-6CDF-656A0152A85D}"/>
              </a:ext>
            </a:extLst>
          </p:cNvPr>
          <p:cNvGrpSpPr/>
          <p:nvPr userDrawn="1"/>
        </p:nvGrpSpPr>
        <p:grpSpPr>
          <a:xfrm>
            <a:off x="550862" y="6145831"/>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858659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67334ACA-F5DF-EAEE-5E39-B4FCFBDBD8C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6917397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56BCD42B-BD41-BB57-7BA6-38B55CB875E9}"/>
              </a:ext>
            </a:extLst>
          </p:cNvPr>
          <p:cNvGrpSpPr/>
          <p:nvPr userDrawn="1"/>
        </p:nvGrpSpPr>
        <p:grpSpPr>
          <a:xfrm>
            <a:off x="550862" y="6145831"/>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2026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39140586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1" name="Graphic 6">
            <a:extLst>
              <a:ext uri="{FF2B5EF4-FFF2-40B4-BE49-F238E27FC236}">
                <a16:creationId xmlns:a16="http://schemas.microsoft.com/office/drawing/2014/main" id="{CF2C6A44-9BC3-E5CF-BE4E-6025F3B51744}"/>
              </a:ext>
            </a:extLst>
          </p:cNvPr>
          <p:cNvGrpSpPr/>
          <p:nvPr userDrawn="1"/>
        </p:nvGrpSpPr>
        <p:grpSpPr>
          <a:xfrm>
            <a:off x="550862" y="6145831"/>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20310772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04B1865-823D-543B-8D84-BAC642550E23}"/>
              </a:ext>
            </a:extLst>
          </p:cNvPr>
          <p:cNvGrpSpPr/>
          <p:nvPr userDrawn="1"/>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TextBox 11">
            <a:extLst>
              <a:ext uri="{FF2B5EF4-FFF2-40B4-BE49-F238E27FC236}">
                <a16:creationId xmlns:a16="http://schemas.microsoft.com/office/drawing/2014/main" id="{A235251E-55F9-ABB8-6FCA-1D01A34DE9E6}"/>
              </a:ext>
            </a:extLst>
          </p:cNvPr>
          <p:cNvSpPr txBox="1"/>
          <p:nvPr userDrawn="1"/>
        </p:nvSpPr>
        <p:spPr>
          <a:xfrm>
            <a:off x="2971800" y="2674948"/>
            <a:ext cx="6248400" cy="1508105"/>
          </a:xfrm>
          <a:prstGeom prst="rect">
            <a:avLst/>
          </a:prstGeom>
          <a:noFill/>
        </p:spPr>
        <p:txBody>
          <a:bodyPr wrap="square" lIns="0" tIns="0" rIns="0" bIns="0" rtlCol="0">
            <a:spAutoFit/>
          </a:bodyPr>
          <a:lstStyle/>
          <a:p>
            <a:pPr algn="ctr"/>
            <a:r>
              <a:rPr lang="en-GB" sz="980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37765642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userDrawn="1"/>
        </p:nvPicPr>
        <p:blipFill rotWithShape="1">
          <a:blip r:embed="rId2"/>
          <a:srcRect l="15761" t="2174" r="8464"/>
          <a:stretch/>
        </p:blipFill>
        <p:spPr>
          <a:xfrm>
            <a:off x="4542584"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userDrawn="1"/>
        </p:nvGrpSpPr>
        <p:grpSpPr>
          <a:xfrm>
            <a:off x="0" y="0"/>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userDrawn="1"/>
        </p:nvGrpSpPr>
        <p:grpSpPr>
          <a:xfrm>
            <a:off x="470661"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3/27/2026</a:t>
            </a:fld>
            <a:endParaRPr lang="en-GB" dirty="0"/>
          </a:p>
        </p:txBody>
      </p:sp>
    </p:spTree>
    <p:extLst>
      <p:ext uri="{BB962C8B-B14F-4D97-AF65-F5344CB8AC3E}">
        <p14:creationId xmlns:p14="http://schemas.microsoft.com/office/powerpoint/2010/main" val="375012651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31">
            <a:extLst>
              <a:ext uri="{FF2B5EF4-FFF2-40B4-BE49-F238E27FC236}">
                <a16:creationId xmlns:a16="http://schemas.microsoft.com/office/drawing/2014/main" id="{4C0A4E46-5844-97F6-DF13-17C738C0FDFE}"/>
              </a:ext>
            </a:extLst>
          </p:cNvPr>
          <p:cNvGrpSpPr/>
          <p:nvPr userDrawn="1"/>
        </p:nvGrpSpPr>
        <p:grpSpPr>
          <a:xfrm>
            <a:off x="0" y="0"/>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3/27/2026</a:t>
            </a:fld>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4"/>
            <a:ext cx="7243376" cy="365125"/>
          </a:xfrm>
        </p:spPr>
        <p:txBody>
          <a:bodyPr/>
          <a:lstStyle>
            <a:lvl1pPr>
              <a:defRPr>
                <a:solidFill>
                  <a:schemeClr val="bg1"/>
                </a:solidFill>
              </a:defRPr>
            </a:lvl1pPr>
          </a:lstStyle>
          <a:p>
            <a:r>
              <a:rPr lang="en-GB" dirty="0"/>
              <a:t>Copyright © AQA and its licensors. All rights reserved.</a:t>
            </a:r>
          </a:p>
        </p:txBody>
      </p:sp>
    </p:spTree>
    <p:extLst>
      <p:ext uri="{BB962C8B-B14F-4D97-AF65-F5344CB8AC3E}">
        <p14:creationId xmlns:p14="http://schemas.microsoft.com/office/powerpoint/2010/main" val="32770319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userDrawn="1"/>
        </p:nvSpPr>
        <p:spPr>
          <a:xfrm>
            <a:off x="0" y="0"/>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E7E2F6A3-2BCA-074D-61D8-42748D5E4E1D}"/>
              </a:ext>
            </a:extLst>
          </p:cNvPr>
          <p:cNvGrpSpPr/>
          <p:nvPr userDrawn="1"/>
        </p:nvGrpSpPr>
        <p:grpSpPr>
          <a:xfrm>
            <a:off x="0" y="0"/>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2" y="0"/>
            <a:ext cx="7520778"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6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4120359"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userDrawn="1">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9A1B39F4-53FC-499E-B21F-1224C40A9CB0}" type="datetime1">
              <a:rPr lang="en-US" smtClean="0"/>
              <a:t>3/27/2026</a:t>
            </a:fld>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4120360"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userDrawn="1">
            <p:ph type="sldNum" sz="quarter" idx="13"/>
          </p:nvPr>
        </p:nvSpPr>
        <p:spPr/>
        <p:txBody>
          <a:bodyPr/>
          <a:lstStyle/>
          <a:p>
            <a:fld id="{39C6B835-EB63-4AE7-9628-740A286606E4}" type="slidenum">
              <a:rPr lang="en-GB" smtClean="0"/>
              <a:pPr/>
              <a:t>‹#›</a:t>
            </a:fld>
            <a:endParaRPr lang="en-GB"/>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Tree>
    <p:extLst>
      <p:ext uri="{BB962C8B-B14F-4D97-AF65-F5344CB8AC3E}">
        <p14:creationId xmlns:p14="http://schemas.microsoft.com/office/powerpoint/2010/main" val="411891899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2932837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FC2B106-ED31-93ED-F33A-2196E06B1AE3}"/>
              </a:ext>
            </a:extLst>
          </p:cNvPr>
          <p:cNvGrpSpPr/>
          <p:nvPr userDrawn="1"/>
        </p:nvGrpSpPr>
        <p:grpSpPr>
          <a:xfrm flipH="1">
            <a:off x="0"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90756624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87887207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AB5CF3AB-E5D3-197E-7AEB-C92DBFE8AF5C}"/>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4050779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a:off x="1100049"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20350511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41004546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BAEDF9A0-CFE2-CABD-D62E-4FED2504A827}"/>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6566054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19241689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67334ACA-F5DF-EAEE-5E39-B4FCFBDBD8C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91921018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a:off x="1100049"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5198661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90093412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468393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AF529B22-3ED4-8AEE-405A-F4293218EDFC}"/>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5786000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35244663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73A703EE-9B2E-2498-622F-91E9B7657FEA}"/>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408089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6077441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71995489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8FFBC4F-67BC-AA44-BF22-45F1DEAE127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1788097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00681432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38BF365-CA3F-6374-FCF9-16D9E69742A6}"/>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59573211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tx2"/>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10" name="Freeform: Shape 9">
            <a:extLst>
              <a:ext uri="{FF2B5EF4-FFF2-40B4-BE49-F238E27FC236}">
                <a16:creationId xmlns:a16="http://schemas.microsoft.com/office/drawing/2014/main" id="{F90928F7-B208-1827-73B6-4FC307781D9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1" name="Graphic 6">
            <a:extLst>
              <a:ext uri="{FF2B5EF4-FFF2-40B4-BE49-F238E27FC236}">
                <a16:creationId xmlns:a16="http://schemas.microsoft.com/office/drawing/2014/main" id="{96CFEE17-94F7-370D-4782-1258B59296BF}"/>
              </a:ext>
            </a:extLst>
          </p:cNvPr>
          <p:cNvGrpSpPr/>
          <p:nvPr userDrawn="1"/>
        </p:nvGrpSpPr>
        <p:grpSpPr>
          <a:xfrm>
            <a:off x="550862" y="6145831"/>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41294214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userDrawn="1"/>
        </p:nvGrpSpPr>
        <p:grpSpPr>
          <a:xfrm>
            <a:off x="550862" y="6145831"/>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Freeform: Shape 8">
            <a:extLst>
              <a:ext uri="{FF2B5EF4-FFF2-40B4-BE49-F238E27FC236}">
                <a16:creationId xmlns:a16="http://schemas.microsoft.com/office/drawing/2014/main" id="{9CBFA119-1239-0C03-119B-DD6E424CD73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33004752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411FE23-AECB-B456-416C-3A861CC8B10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30DE7D0F-8EF4-2454-8970-6AABED3B6235}"/>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14601441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CD2E5604-8281-2483-46AD-09C1CB0B5F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B962CAD3-72B1-CF97-881B-BAF5C009E7C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284460835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3DCC302C-744C-5BC0-785F-88A116B0C0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FCE6D025-6A19-2DD6-3FC3-D61DA09AA99F}"/>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87338730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E281A9C-B3D8-11C4-030C-5ED53025719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18DC1E35-6EE7-C496-11E2-7BF99B3177F4}"/>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961745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67674139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C6594A7-2108-A4E4-4229-B338BBD58E5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FFEC2EF3-17D9-CE91-39B2-FAD75BB9196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userDrawn="1"/>
        </p:nvSpPr>
        <p:spPr>
          <a:xfrm>
            <a:off x="550864"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userDrawn="1"/>
        </p:nvSpPr>
        <p:spPr>
          <a:xfrm>
            <a:off x="433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userDrawn="1"/>
        </p:nvSpPr>
        <p:spPr>
          <a:xfrm>
            <a:off x="814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AQA and its licensors. All rights reserved.</a:t>
            </a:r>
            <a:endParaRPr lang="en-GB"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35228418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aphic 6">
            <a:extLst>
              <a:ext uri="{FF2B5EF4-FFF2-40B4-BE49-F238E27FC236}">
                <a16:creationId xmlns:a16="http://schemas.microsoft.com/office/drawing/2014/main" id="{2B478241-1279-2F42-25E0-A6BD6FC33141}"/>
              </a:ext>
            </a:extLst>
          </p:cNvPr>
          <p:cNvGrpSpPr/>
          <p:nvPr userDrawn="1"/>
        </p:nvGrpSpPr>
        <p:grpSpPr>
          <a:xfrm>
            <a:off x="550862" y="6145831"/>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9" name="Freeform: Shape 18">
            <a:extLst>
              <a:ext uri="{FF2B5EF4-FFF2-40B4-BE49-F238E27FC236}">
                <a16:creationId xmlns:a16="http://schemas.microsoft.com/office/drawing/2014/main" id="{8BDDC3BC-8559-4662-0236-0298C6716EA1}"/>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22564365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aphic 6">
            <a:extLst>
              <a:ext uri="{FF2B5EF4-FFF2-40B4-BE49-F238E27FC236}">
                <a16:creationId xmlns:a16="http://schemas.microsoft.com/office/drawing/2014/main" id="{CABF7890-0E55-0115-15A5-CC012F7FF354}"/>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2" name="Freeform: Shape 11">
            <a:extLst>
              <a:ext uri="{FF2B5EF4-FFF2-40B4-BE49-F238E27FC236}">
                <a16:creationId xmlns:a16="http://schemas.microsoft.com/office/drawing/2014/main" id="{8844F958-EC74-D7FE-C251-8A895BF48E2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42177032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3DA17C17-F486-BDC7-A9D2-B4C197593FCF}"/>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D6EC42BD-541E-E6A6-02D4-C4412077633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84186660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A5DE97A7-A494-78C6-7B1B-02D6FC823DE0}"/>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4" name="Freeform: Shape 13">
            <a:extLst>
              <a:ext uri="{FF2B5EF4-FFF2-40B4-BE49-F238E27FC236}">
                <a16:creationId xmlns:a16="http://schemas.microsoft.com/office/drawing/2014/main" id="{D5243739-4034-2AE5-1B0C-AA945C4F4A2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7566506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aphic 6">
            <a:extLst>
              <a:ext uri="{FF2B5EF4-FFF2-40B4-BE49-F238E27FC236}">
                <a16:creationId xmlns:a16="http://schemas.microsoft.com/office/drawing/2014/main" id="{672BBF06-3874-F8EE-7407-4DA0A8BEB0B4}"/>
              </a:ext>
            </a:extLst>
          </p:cNvPr>
          <p:cNvGrpSpPr/>
          <p:nvPr userDrawn="1"/>
        </p:nvGrpSpPr>
        <p:grpSpPr>
          <a:xfrm>
            <a:off x="550862" y="6145831"/>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3EC630E0-5FA5-E59A-4C3A-9638C7F03FA4}"/>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6" name="Rectangle: Rounded Corners 5">
            <a:extLst>
              <a:ext uri="{FF2B5EF4-FFF2-40B4-BE49-F238E27FC236}">
                <a16:creationId xmlns:a16="http://schemas.microsoft.com/office/drawing/2014/main" id="{6EE01A0A-CB0D-AFAF-7484-46DF5471443C}"/>
              </a:ext>
            </a:extLst>
          </p:cNvPr>
          <p:cNvSpPr>
            <a:spLocks/>
          </p:cNvSpPr>
          <p:nvPr userDrawn="1"/>
        </p:nvSpPr>
        <p:spPr>
          <a:xfrm>
            <a:off x="550864"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userDrawn="1"/>
        </p:nvSpPr>
        <p:spPr>
          <a:xfrm>
            <a:off x="433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userDrawn="1"/>
        </p:nvSpPr>
        <p:spPr>
          <a:xfrm>
            <a:off x="814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43317557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AB73C3-AE19-9F3D-55D9-4795C6688320}"/>
              </a:ext>
            </a:extLst>
          </p:cNvPr>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5260238"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26023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8" y="1962867"/>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1" name="Graphic 6">
            <a:extLst>
              <a:ext uri="{FF2B5EF4-FFF2-40B4-BE49-F238E27FC236}">
                <a16:creationId xmlns:a16="http://schemas.microsoft.com/office/drawing/2014/main" id="{051D97EB-9921-4B82-3EE3-55D679775059}"/>
              </a:ext>
            </a:extLst>
          </p:cNvPr>
          <p:cNvGrpSpPr/>
          <p:nvPr userDrawn="1"/>
        </p:nvGrpSpPr>
        <p:grpSpPr>
          <a:xfrm>
            <a:off x="550862" y="6145831"/>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2971398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819A42FD-3B5F-4372-2B7F-D6C44720D2E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07A9C2CC-1727-A0F7-2EDC-2CE1E73EEFB6}"/>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6" name="Freeform: Shape 15">
            <a:extLst>
              <a:ext uri="{FF2B5EF4-FFF2-40B4-BE49-F238E27FC236}">
                <a16:creationId xmlns:a16="http://schemas.microsoft.com/office/drawing/2014/main" id="{2203D63C-1CA3-D24D-5E99-AD9E13E77C0D}"/>
              </a:ext>
            </a:extLst>
          </p:cNvPr>
          <p:cNvSpPr/>
          <p:nvPr userDrawn="1"/>
        </p:nvSpPr>
        <p:spPr>
          <a:xfrm>
            <a:off x="1013292" y="0"/>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0" y="549274"/>
            <a:ext cx="4999038"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0" y="2349500"/>
            <a:ext cx="4999038"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3" y="1003300"/>
            <a:ext cx="5635333" cy="4768850"/>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306277687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D30D4F34-DBE7-E418-EE60-1A302E94AE1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6BF4CD64-6EF6-7CE9-AA1C-C1D7C31D88ED}"/>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DD84DE56-2AFF-5459-9CCD-A8DBC6FC80E3}"/>
              </a:ext>
            </a:extLst>
          </p:cNvPr>
          <p:cNvSpPr/>
          <p:nvPr userDrawn="1"/>
        </p:nvSpPr>
        <p:spPr>
          <a:xfrm flipV="1">
            <a:off x="2080092" y="0"/>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3"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dirty="0"/>
              <a:t>Copyright © </a:t>
            </a:r>
            <a:r>
              <a:rPr lang="en-GB" dirty="0">
                <a:solidFill>
                  <a:schemeClr val="bg1"/>
                </a:solidFill>
              </a:rPr>
              <a:t>AQA and its licensors. All rights reserved.</a:t>
            </a:r>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3" y="549275"/>
            <a:ext cx="3352437" cy="5222875"/>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3" y="1952625"/>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12303681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0AADCB14-A69A-1AA5-C00E-D1BE6249E00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E89BE542-76F5-3EEA-031E-BBC57CAD17E1}"/>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5"/>
            <a:ext cx="9728198" cy="2536825"/>
          </a:xfrm>
        </p:spPr>
        <p:txBody>
          <a:bodyPr>
            <a:noAutofit/>
          </a:bodyPr>
          <a:lstStyle>
            <a:lvl1pPr>
              <a:spcBef>
                <a:spcPts val="0"/>
              </a:spcBef>
              <a:spcAft>
                <a:spcPts val="1500"/>
              </a:spcAft>
              <a:defRPr sz="3600" b="0">
                <a:solidFill>
                  <a:schemeClr val="bg1"/>
                </a:solidFill>
                <a:latin typeface="+mn-lt"/>
              </a:defRPr>
            </a:lvl1pPr>
            <a:lvl2pPr>
              <a:spcBef>
                <a:spcPts val="0"/>
              </a:spcBef>
              <a:spcAft>
                <a:spcPts val="0"/>
              </a:spcAft>
              <a:defRPr sz="2800" b="1">
                <a:solidFill>
                  <a:schemeClr val="bg1"/>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2" y="1184788"/>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199" y="4269197"/>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9686504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AF529B22-3ED4-8AEE-405A-F4293218EDFC}"/>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44629660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userDrawn="1"/>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6" y="3400425"/>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6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3"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userDrawn="1"/>
        </p:nvGrpSpPr>
        <p:grpSpPr>
          <a:xfrm>
            <a:off x="550862" y="6145831"/>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Freeform: Shape 1">
            <a:extLst>
              <a:ext uri="{FF2B5EF4-FFF2-40B4-BE49-F238E27FC236}">
                <a16:creationId xmlns:a16="http://schemas.microsoft.com/office/drawing/2014/main" id="{629AB1E2-D270-D556-FE5D-879C5837764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03715736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0" name="Picture 9">
            <a:extLst>
              <a:ext uri="{FF2B5EF4-FFF2-40B4-BE49-F238E27FC236}">
                <a16:creationId xmlns:a16="http://schemas.microsoft.com/office/drawing/2014/main" id="{F48E8205-AC18-CC17-0F16-FA4DBF1CCD77}"/>
              </a:ext>
            </a:extLst>
          </p:cNvPr>
          <p:cNvPicPr>
            <a:picLocks noChangeAspect="1"/>
          </p:cNvPicPr>
          <p:nvPr userDrawn="1"/>
        </p:nvPicPr>
        <p:blipFill rotWithShape="1">
          <a:blip r:embed="rId2"/>
          <a:srcRect l="23232" r="23333" b="29833"/>
          <a:stretch/>
        </p:blipFill>
        <p:spPr>
          <a:xfrm>
            <a:off x="5207602"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01A2BB41-37DE-1AB3-7637-746BF2072B8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354967622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userDrawn="1"/>
        </p:nvPicPr>
        <p:blipFill rotWithShape="1">
          <a:blip r:embed="rId2"/>
          <a:srcRect l="104" r="1221" b="12914"/>
          <a:stretch/>
        </p:blipFill>
        <p:spPr>
          <a:xfrm>
            <a:off x="4502806" y="1132114"/>
            <a:ext cx="7689194"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Freeform: Shape 10">
            <a:extLst>
              <a:ext uri="{FF2B5EF4-FFF2-40B4-BE49-F238E27FC236}">
                <a16:creationId xmlns:a16="http://schemas.microsoft.com/office/drawing/2014/main" id="{9BB08096-B054-CAD1-643A-EF6D912A6687}"/>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08957370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userDrawn="1"/>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5" name="Freeform: Shape 14">
            <a:extLst>
              <a:ext uri="{FF2B5EF4-FFF2-40B4-BE49-F238E27FC236}">
                <a16:creationId xmlns:a16="http://schemas.microsoft.com/office/drawing/2014/main" id="{AB7262BA-B000-10B7-20AF-8D5F1CD3FD1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17717054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8" y="0"/>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6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userDrawn="1"/>
        </p:nvSpPr>
        <p:spPr>
          <a:xfrm>
            <a:off x="1" y="4483100"/>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4518025"/>
          </a:xfrm>
        </p:spPr>
        <p:txBody>
          <a:bodyPr>
            <a:noAutofit/>
          </a:bodyPr>
          <a:lstStyle>
            <a:lvl1pPr>
              <a:lnSpc>
                <a:spcPct val="95000"/>
              </a:lnSpc>
              <a:spcBef>
                <a:spcPts val="0"/>
              </a:spcBef>
              <a:spcAft>
                <a:spcPts val="0"/>
              </a:spcAft>
              <a:defRPr sz="6000">
                <a:solidFill>
                  <a:schemeClr val="tx2"/>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49131005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userDrawn="1"/>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243B3493-27C7-3422-77F2-5C4796BE2CD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73997682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2" name="Graphic 6">
            <a:extLst>
              <a:ext uri="{FF2B5EF4-FFF2-40B4-BE49-F238E27FC236}">
                <a16:creationId xmlns:a16="http://schemas.microsoft.com/office/drawing/2014/main" id="{74835650-CAA5-BA7F-29AB-6F6D9CABFE08}"/>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13723149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1588D4DB-7A6E-494B-C0CC-9BEFA9F3594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6" name="Graphic 6">
            <a:extLst>
              <a:ext uri="{FF2B5EF4-FFF2-40B4-BE49-F238E27FC236}">
                <a16:creationId xmlns:a16="http://schemas.microsoft.com/office/drawing/2014/main" id="{908476C2-E95E-8EAE-EAC9-22F745154CEB}"/>
              </a:ext>
            </a:extLst>
          </p:cNvPr>
          <p:cNvGrpSpPr/>
          <p:nvPr userDrawn="1"/>
        </p:nvGrpSpPr>
        <p:grpSpPr>
          <a:xfrm>
            <a:off x="550862" y="6145831"/>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34" name="Group 33">
            <a:extLst>
              <a:ext uri="{FF2B5EF4-FFF2-40B4-BE49-F238E27FC236}">
                <a16:creationId xmlns:a16="http://schemas.microsoft.com/office/drawing/2014/main" id="{9B484FE3-371E-9401-5550-4B3B27D328BA}"/>
              </a:ext>
            </a:extLst>
          </p:cNvPr>
          <p:cNvGrpSpPr/>
          <p:nvPr userDrawn="1"/>
        </p:nvGrpSpPr>
        <p:grpSpPr>
          <a:xfrm>
            <a:off x="5208479" y="0"/>
            <a:ext cx="6978062"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3"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5" name="Group 4">
            <a:extLst>
              <a:ext uri="{FF2B5EF4-FFF2-40B4-BE49-F238E27FC236}">
                <a16:creationId xmlns:a16="http://schemas.microsoft.com/office/drawing/2014/main" id="{220E747E-062C-2F69-69F0-4FABA88E25B0}"/>
              </a:ext>
            </a:extLst>
          </p:cNvPr>
          <p:cNvGrpSpPr/>
          <p:nvPr userDrawn="1"/>
        </p:nvGrpSpPr>
        <p:grpSpPr>
          <a:xfrm>
            <a:off x="7808440"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a:p>
          </p:txBody>
        </p:sp>
      </p:grpSp>
    </p:spTree>
    <p:extLst>
      <p:ext uri="{BB962C8B-B14F-4D97-AF65-F5344CB8AC3E}">
        <p14:creationId xmlns:p14="http://schemas.microsoft.com/office/powerpoint/2010/main" val="419494973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userDrawn="1"/>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8"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6" cy="33877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userDrawn="1"/>
        </p:nvGrpSpPr>
        <p:grpSpPr>
          <a:xfrm>
            <a:off x="550862" y="6145831"/>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89309478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3"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7" y="1952625"/>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981686" y="2495549"/>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8" cy="3140868"/>
          </a:xfrm>
          <a:prstGeom prst="roundRect">
            <a:avLst>
              <a:gd name="adj" fmla="val 15296"/>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userDrawn="1"/>
        </p:nvPicPr>
        <p:blipFill rotWithShape="1">
          <a:blip r:embed="rId3"/>
          <a:srcRect l="28845" t="3204" r="24815" b="-14"/>
          <a:stretch/>
        </p:blipFill>
        <p:spPr>
          <a:xfrm>
            <a:off x="7640238"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79" y="912812"/>
            <a:ext cx="3366977" cy="4745037"/>
          </a:xfrm>
          <a:prstGeom prst="roundRect">
            <a:avLst>
              <a:gd name="adj" fmla="val 5300"/>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userDrawn="1"/>
        </p:nvGrpSpPr>
        <p:grpSpPr>
          <a:xfrm>
            <a:off x="550862" y="6145831"/>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856495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60583472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0"/>
            <a:ext cx="6894205" cy="2536825"/>
          </a:xfrm>
        </p:spPr>
        <p:txBody>
          <a:bodyPr>
            <a:noAutofit/>
          </a:bodyPr>
          <a:lstStyle>
            <a:lvl1pPr>
              <a:spcBef>
                <a:spcPts val="0"/>
              </a:spcBef>
              <a:spcAft>
                <a:spcPts val="1500"/>
              </a:spcAft>
              <a:defRPr sz="3600" b="0">
                <a:solidFill>
                  <a:schemeClr val="tx2"/>
                </a:solidFill>
                <a:latin typeface="+mn-lt"/>
              </a:defRPr>
            </a:lvl1pPr>
            <a:lvl2pPr>
              <a:spcBef>
                <a:spcPts val="0"/>
              </a:spcBef>
              <a:spcAft>
                <a:spcPts val="0"/>
              </a:spcAft>
              <a:defRPr sz="2800" b="1">
                <a:solidFill>
                  <a:schemeClr val="tx2"/>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userDrawn="1"/>
        </p:nvGrpSpPr>
        <p:grpSpPr>
          <a:xfrm>
            <a:off x="550862" y="6145831"/>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70291328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88" y="2211356"/>
            <a:ext cx="6897687" cy="2762314"/>
          </a:xfrm>
        </p:spPr>
        <p:txBody>
          <a:bodyPr anchor="ctr">
            <a:normAutofit/>
          </a:bodyPr>
          <a:lstStyle>
            <a:lvl1pPr algn="ctr">
              <a:defRPr sz="16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userDrawn="1"/>
        </p:nvGrpSpPr>
        <p:grpSpPr>
          <a:xfrm>
            <a:off x="550862" y="6145831"/>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01099991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600"/>
            </a:lvl1pPr>
          </a:lstStyle>
          <a:p>
            <a:r>
              <a:rPr lang="en-US"/>
              <a:t>Click icon to add media</a:t>
            </a:r>
            <a:endParaRPr lang="en-GB"/>
          </a:p>
        </p:txBody>
      </p:sp>
    </p:spTree>
    <p:extLst>
      <p:ext uri="{BB962C8B-B14F-4D97-AF65-F5344CB8AC3E}">
        <p14:creationId xmlns:p14="http://schemas.microsoft.com/office/powerpoint/2010/main" val="227614015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EAAC9A7-7AF5-AD0B-75B0-7D107C59B63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E18A1BA9-E37F-3F8B-13E3-D6D275225292}"/>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3" y="1952625"/>
            <a:ext cx="11090275" cy="38195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292930448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9" y="807880"/>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854D03D5-FA25-B997-8C2D-A06B36B98C2D}"/>
              </a:ext>
            </a:extLst>
          </p:cNvPr>
          <p:cNvGrpSpPr/>
          <p:nvPr userDrawn="1"/>
        </p:nvGrpSpPr>
        <p:grpSpPr>
          <a:xfrm>
            <a:off x="550862" y="6145831"/>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dirty="0"/>
              <a:t>Copyright © 2025 AQA and its licensors. All rights reserved.</a:t>
            </a:r>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56302576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2" name="Graphic 6">
            <a:extLst>
              <a:ext uri="{FF2B5EF4-FFF2-40B4-BE49-F238E27FC236}">
                <a16:creationId xmlns:a16="http://schemas.microsoft.com/office/drawing/2014/main" id="{E9BA9C0B-DCF7-70F5-6CDF-656A0152A85D}"/>
              </a:ext>
            </a:extLst>
          </p:cNvPr>
          <p:cNvGrpSpPr/>
          <p:nvPr userDrawn="1"/>
        </p:nvGrpSpPr>
        <p:grpSpPr>
          <a:xfrm>
            <a:off x="550862" y="6145831"/>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65693122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56BCD42B-BD41-BB57-7BA6-38B55CB875E9}"/>
              </a:ext>
            </a:extLst>
          </p:cNvPr>
          <p:cNvGrpSpPr/>
          <p:nvPr userDrawn="1"/>
        </p:nvGrpSpPr>
        <p:grpSpPr>
          <a:xfrm>
            <a:off x="550862" y="6145831"/>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390992220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1" name="Graphic 6">
            <a:extLst>
              <a:ext uri="{FF2B5EF4-FFF2-40B4-BE49-F238E27FC236}">
                <a16:creationId xmlns:a16="http://schemas.microsoft.com/office/drawing/2014/main" id="{CF2C6A44-9BC3-E5CF-BE4E-6025F3B51744}"/>
              </a:ext>
            </a:extLst>
          </p:cNvPr>
          <p:cNvGrpSpPr/>
          <p:nvPr userDrawn="1"/>
        </p:nvGrpSpPr>
        <p:grpSpPr>
          <a:xfrm>
            <a:off x="550862" y="6145831"/>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22257051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04B1865-823D-543B-8D84-BAC642550E23}"/>
              </a:ext>
            </a:extLst>
          </p:cNvPr>
          <p:cNvGrpSpPr/>
          <p:nvPr userDrawn="1"/>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TextBox 11">
            <a:extLst>
              <a:ext uri="{FF2B5EF4-FFF2-40B4-BE49-F238E27FC236}">
                <a16:creationId xmlns:a16="http://schemas.microsoft.com/office/drawing/2014/main" id="{A235251E-55F9-ABB8-6FCA-1D01A34DE9E6}"/>
              </a:ext>
            </a:extLst>
          </p:cNvPr>
          <p:cNvSpPr txBox="1"/>
          <p:nvPr userDrawn="1"/>
        </p:nvSpPr>
        <p:spPr>
          <a:xfrm>
            <a:off x="2971800" y="2674948"/>
            <a:ext cx="6248400" cy="1508105"/>
          </a:xfrm>
          <a:prstGeom prst="rect">
            <a:avLst/>
          </a:prstGeom>
          <a:noFill/>
        </p:spPr>
        <p:txBody>
          <a:bodyPr wrap="square" lIns="0" tIns="0" rIns="0" bIns="0" rtlCol="0">
            <a:spAutoFit/>
          </a:bodyPr>
          <a:lstStyle/>
          <a:p>
            <a:pPr algn="ctr"/>
            <a:r>
              <a:rPr lang="en-GB" sz="980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020729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73A703EE-9B2E-2498-622F-91E9B7657FEA}"/>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504098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109370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8FFBC4F-67BC-AA44-BF22-45F1DEAE127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9900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31">
            <a:extLst>
              <a:ext uri="{FF2B5EF4-FFF2-40B4-BE49-F238E27FC236}">
                <a16:creationId xmlns:a16="http://schemas.microsoft.com/office/drawing/2014/main" id="{4C0A4E46-5844-97F6-DF13-17C738C0FDFE}"/>
              </a:ext>
            </a:extLst>
          </p:cNvPr>
          <p:cNvGrpSpPr/>
          <p:nvPr userDrawn="1"/>
        </p:nvGrpSpPr>
        <p:grpSpPr>
          <a:xfrm>
            <a:off x="0" y="0"/>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Tree>
    <p:extLst>
      <p:ext uri="{BB962C8B-B14F-4D97-AF65-F5344CB8AC3E}">
        <p14:creationId xmlns:p14="http://schemas.microsoft.com/office/powerpoint/2010/main" val="4058051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324256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38BF365-CA3F-6374-FCF9-16D9E69742A6}"/>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021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tx2"/>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10" name="Freeform: Shape 9">
            <a:extLst>
              <a:ext uri="{FF2B5EF4-FFF2-40B4-BE49-F238E27FC236}">
                <a16:creationId xmlns:a16="http://schemas.microsoft.com/office/drawing/2014/main" id="{F90928F7-B208-1827-73B6-4FC307781D9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1" name="Graphic 6">
            <a:extLst>
              <a:ext uri="{FF2B5EF4-FFF2-40B4-BE49-F238E27FC236}">
                <a16:creationId xmlns:a16="http://schemas.microsoft.com/office/drawing/2014/main" id="{96CFEE17-94F7-370D-4782-1258B59296BF}"/>
              </a:ext>
            </a:extLst>
          </p:cNvPr>
          <p:cNvGrpSpPr/>
          <p:nvPr userDrawn="1"/>
        </p:nvGrpSpPr>
        <p:grpSpPr>
          <a:xfrm>
            <a:off x="550862" y="6145831"/>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802411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userDrawn="1"/>
        </p:nvGrpSpPr>
        <p:grpSpPr>
          <a:xfrm>
            <a:off x="550862" y="6145831"/>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Freeform: Shape 8">
            <a:extLst>
              <a:ext uri="{FF2B5EF4-FFF2-40B4-BE49-F238E27FC236}">
                <a16:creationId xmlns:a16="http://schemas.microsoft.com/office/drawing/2014/main" id="{9CBFA119-1239-0C03-119B-DD6E424CD73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466425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411FE23-AECB-B456-416C-3A861CC8B10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30DE7D0F-8EF4-2454-8970-6AABED3B6235}"/>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3127900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CD2E5604-8281-2483-46AD-09C1CB0B5F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B962CAD3-72B1-CF97-881B-BAF5C009E7C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100113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3DCC302C-744C-5BC0-785F-88A116B0C0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FCE6D025-6A19-2DD6-3FC3-D61DA09AA99F}"/>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59406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E281A9C-B3D8-11C4-030C-5ED53025719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18DC1E35-6EE7-C496-11E2-7BF99B3177F4}"/>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904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C6594A7-2108-A4E4-4229-B338BBD58E5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FFEC2EF3-17D9-CE91-39B2-FAD75BB9196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userDrawn="1"/>
        </p:nvSpPr>
        <p:spPr>
          <a:xfrm>
            <a:off x="550864"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userDrawn="1"/>
        </p:nvSpPr>
        <p:spPr>
          <a:xfrm>
            <a:off x="433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userDrawn="1"/>
        </p:nvSpPr>
        <p:spPr>
          <a:xfrm>
            <a:off x="814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2026 AQA and its licensors. All rights reserved.</a:t>
            </a:r>
            <a:endParaRPr lang="en-GB"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1314744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aphic 6">
            <a:extLst>
              <a:ext uri="{FF2B5EF4-FFF2-40B4-BE49-F238E27FC236}">
                <a16:creationId xmlns:a16="http://schemas.microsoft.com/office/drawing/2014/main" id="{2B478241-1279-2F42-25E0-A6BD6FC33141}"/>
              </a:ext>
            </a:extLst>
          </p:cNvPr>
          <p:cNvGrpSpPr/>
          <p:nvPr userDrawn="1"/>
        </p:nvGrpSpPr>
        <p:grpSpPr>
          <a:xfrm>
            <a:off x="550862" y="6145831"/>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9" name="Freeform: Shape 18">
            <a:extLst>
              <a:ext uri="{FF2B5EF4-FFF2-40B4-BE49-F238E27FC236}">
                <a16:creationId xmlns:a16="http://schemas.microsoft.com/office/drawing/2014/main" id="{8BDDC3BC-8559-4662-0236-0298C6716EA1}"/>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424715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userDrawn="1"/>
        </p:nvSpPr>
        <p:spPr>
          <a:xfrm>
            <a:off x="0" y="0"/>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E7E2F6A3-2BCA-074D-61D8-42748D5E4E1D}"/>
              </a:ext>
            </a:extLst>
          </p:cNvPr>
          <p:cNvGrpSpPr/>
          <p:nvPr userDrawn="1"/>
        </p:nvGrpSpPr>
        <p:grpSpPr>
          <a:xfrm>
            <a:off x="0" y="0"/>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2" y="0"/>
            <a:ext cx="7520778"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6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4120359"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userDrawn="1">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4120360"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userDrawn="1">
            <p:ph type="sldNum" sz="quarter" idx="13"/>
          </p:nvPr>
        </p:nvSpPr>
        <p:spPr/>
        <p:txBody>
          <a:bodyPr/>
          <a:lstStyle/>
          <a:p>
            <a:fld id="{39C6B835-EB63-4AE7-9628-740A286606E4}" type="slidenum">
              <a:rPr lang="en-GB" smtClean="0"/>
              <a:pPr/>
              <a:t>‹#›</a:t>
            </a:fld>
            <a:endParaRPr lang="en-GB"/>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Tree>
    <p:extLst>
      <p:ext uri="{BB962C8B-B14F-4D97-AF65-F5344CB8AC3E}">
        <p14:creationId xmlns:p14="http://schemas.microsoft.com/office/powerpoint/2010/main" val="1604437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aphic 6">
            <a:extLst>
              <a:ext uri="{FF2B5EF4-FFF2-40B4-BE49-F238E27FC236}">
                <a16:creationId xmlns:a16="http://schemas.microsoft.com/office/drawing/2014/main" id="{CABF7890-0E55-0115-15A5-CC012F7FF354}"/>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2" name="Freeform: Shape 11">
            <a:extLst>
              <a:ext uri="{FF2B5EF4-FFF2-40B4-BE49-F238E27FC236}">
                <a16:creationId xmlns:a16="http://schemas.microsoft.com/office/drawing/2014/main" id="{8844F958-EC74-D7FE-C251-8A895BF48E2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0340606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3DA17C17-F486-BDC7-A9D2-B4C197593FCF}"/>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D6EC42BD-541E-E6A6-02D4-C4412077633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666355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A5DE97A7-A494-78C6-7B1B-02D6FC823DE0}"/>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4" name="Freeform: Shape 13">
            <a:extLst>
              <a:ext uri="{FF2B5EF4-FFF2-40B4-BE49-F238E27FC236}">
                <a16:creationId xmlns:a16="http://schemas.microsoft.com/office/drawing/2014/main" id="{D5243739-4034-2AE5-1B0C-AA945C4F4A2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87475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aphic 6">
            <a:extLst>
              <a:ext uri="{FF2B5EF4-FFF2-40B4-BE49-F238E27FC236}">
                <a16:creationId xmlns:a16="http://schemas.microsoft.com/office/drawing/2014/main" id="{672BBF06-3874-F8EE-7407-4DA0A8BEB0B4}"/>
              </a:ext>
            </a:extLst>
          </p:cNvPr>
          <p:cNvGrpSpPr/>
          <p:nvPr userDrawn="1"/>
        </p:nvGrpSpPr>
        <p:grpSpPr>
          <a:xfrm>
            <a:off x="550862" y="6145831"/>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3EC630E0-5FA5-E59A-4C3A-9638C7F03FA4}"/>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6" name="Rectangle: Rounded Corners 5">
            <a:extLst>
              <a:ext uri="{FF2B5EF4-FFF2-40B4-BE49-F238E27FC236}">
                <a16:creationId xmlns:a16="http://schemas.microsoft.com/office/drawing/2014/main" id="{6EE01A0A-CB0D-AFAF-7484-46DF5471443C}"/>
              </a:ext>
            </a:extLst>
          </p:cNvPr>
          <p:cNvSpPr>
            <a:spLocks/>
          </p:cNvSpPr>
          <p:nvPr userDrawn="1"/>
        </p:nvSpPr>
        <p:spPr>
          <a:xfrm>
            <a:off x="550864"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userDrawn="1"/>
        </p:nvSpPr>
        <p:spPr>
          <a:xfrm>
            <a:off x="433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userDrawn="1"/>
        </p:nvSpPr>
        <p:spPr>
          <a:xfrm>
            <a:off x="814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237562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AB73C3-AE19-9F3D-55D9-4795C6688320}"/>
              </a:ext>
            </a:extLst>
          </p:cNvPr>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5260238"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26023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8" y="1962867"/>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1" name="Graphic 6">
            <a:extLst>
              <a:ext uri="{FF2B5EF4-FFF2-40B4-BE49-F238E27FC236}">
                <a16:creationId xmlns:a16="http://schemas.microsoft.com/office/drawing/2014/main" id="{051D97EB-9921-4B82-3EE3-55D679775059}"/>
              </a:ext>
            </a:extLst>
          </p:cNvPr>
          <p:cNvGrpSpPr/>
          <p:nvPr userDrawn="1"/>
        </p:nvGrpSpPr>
        <p:grpSpPr>
          <a:xfrm>
            <a:off x="550862" y="6145831"/>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41986119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819A42FD-3B5F-4372-2B7F-D6C44720D2E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07A9C2CC-1727-A0F7-2EDC-2CE1E73EEFB6}"/>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6" name="Freeform: Shape 15">
            <a:extLst>
              <a:ext uri="{FF2B5EF4-FFF2-40B4-BE49-F238E27FC236}">
                <a16:creationId xmlns:a16="http://schemas.microsoft.com/office/drawing/2014/main" id="{2203D63C-1CA3-D24D-5E99-AD9E13E77C0D}"/>
              </a:ext>
            </a:extLst>
          </p:cNvPr>
          <p:cNvSpPr/>
          <p:nvPr userDrawn="1"/>
        </p:nvSpPr>
        <p:spPr>
          <a:xfrm>
            <a:off x="1013292" y="0"/>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0" y="549274"/>
            <a:ext cx="4999038"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0" y="2349500"/>
            <a:ext cx="4999038"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3" y="1003300"/>
            <a:ext cx="5635333" cy="4768850"/>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869230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D30D4F34-DBE7-E418-EE60-1A302E94AE1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6BF4CD64-6EF6-7CE9-AA1C-C1D7C31D88ED}"/>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DD84DE56-2AFF-5459-9CCD-A8DBC6FC80E3}"/>
              </a:ext>
            </a:extLst>
          </p:cNvPr>
          <p:cNvSpPr/>
          <p:nvPr userDrawn="1"/>
        </p:nvSpPr>
        <p:spPr>
          <a:xfrm flipV="1">
            <a:off x="2080092" y="0"/>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3"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2026 AQA and its licensors. All rights reserved.</a:t>
            </a:r>
            <a:endParaRPr lang="en-GB" dirty="0">
              <a:solidFill>
                <a:schemeClr val="bg1"/>
              </a:solidFill>
            </a:endParaRPr>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3" y="549275"/>
            <a:ext cx="3352437" cy="5222875"/>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3" y="1952625"/>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205197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0AADCB14-A69A-1AA5-C00E-D1BE6249E00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E89BE542-76F5-3EEA-031E-BBC57CAD17E1}"/>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5"/>
            <a:ext cx="9728198" cy="2536825"/>
          </a:xfrm>
        </p:spPr>
        <p:txBody>
          <a:bodyPr>
            <a:noAutofit/>
          </a:bodyPr>
          <a:lstStyle>
            <a:lvl1pPr>
              <a:spcBef>
                <a:spcPts val="0"/>
              </a:spcBef>
              <a:spcAft>
                <a:spcPts val="1500"/>
              </a:spcAft>
              <a:defRPr sz="3600" b="0">
                <a:solidFill>
                  <a:schemeClr val="bg1"/>
                </a:solidFill>
                <a:latin typeface="+mn-lt"/>
              </a:defRPr>
            </a:lvl1pPr>
            <a:lvl2pPr>
              <a:spcBef>
                <a:spcPts val="0"/>
              </a:spcBef>
              <a:spcAft>
                <a:spcPts val="0"/>
              </a:spcAft>
              <a:defRPr sz="2800" b="1">
                <a:solidFill>
                  <a:schemeClr val="bg1"/>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2" y="1184788"/>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199" y="4269197"/>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33553873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userDrawn="1"/>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6" y="3400425"/>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6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3"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userDrawn="1"/>
        </p:nvGrpSpPr>
        <p:grpSpPr>
          <a:xfrm>
            <a:off x="550862" y="6145831"/>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Freeform: Shape 1">
            <a:extLst>
              <a:ext uri="{FF2B5EF4-FFF2-40B4-BE49-F238E27FC236}">
                <a16:creationId xmlns:a16="http://schemas.microsoft.com/office/drawing/2014/main" id="{629AB1E2-D270-D556-FE5D-879C5837764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0368510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0" name="Picture 9">
            <a:extLst>
              <a:ext uri="{FF2B5EF4-FFF2-40B4-BE49-F238E27FC236}">
                <a16:creationId xmlns:a16="http://schemas.microsoft.com/office/drawing/2014/main" id="{F48E8205-AC18-CC17-0F16-FA4DBF1CCD77}"/>
              </a:ext>
            </a:extLst>
          </p:cNvPr>
          <p:cNvPicPr>
            <a:picLocks noChangeAspect="1"/>
          </p:cNvPicPr>
          <p:nvPr userDrawn="1"/>
        </p:nvPicPr>
        <p:blipFill rotWithShape="1">
          <a:blip r:embed="rId2"/>
          <a:srcRect l="23232" r="23333" b="29833"/>
          <a:stretch/>
        </p:blipFill>
        <p:spPr>
          <a:xfrm>
            <a:off x="5207602"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01A2BB41-37DE-1AB3-7637-746BF2072B8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581596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5323000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userDrawn="1"/>
        </p:nvPicPr>
        <p:blipFill rotWithShape="1">
          <a:blip r:embed="rId2"/>
          <a:srcRect l="104" r="1221" b="12914"/>
          <a:stretch/>
        </p:blipFill>
        <p:spPr>
          <a:xfrm>
            <a:off x="4502806" y="1132114"/>
            <a:ext cx="7689194"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Freeform: Shape 10">
            <a:extLst>
              <a:ext uri="{FF2B5EF4-FFF2-40B4-BE49-F238E27FC236}">
                <a16:creationId xmlns:a16="http://schemas.microsoft.com/office/drawing/2014/main" id="{9BB08096-B054-CAD1-643A-EF6D912A6687}"/>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6015365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userDrawn="1"/>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5" name="Freeform: Shape 14">
            <a:extLst>
              <a:ext uri="{FF2B5EF4-FFF2-40B4-BE49-F238E27FC236}">
                <a16:creationId xmlns:a16="http://schemas.microsoft.com/office/drawing/2014/main" id="{AB7262BA-B000-10B7-20AF-8D5F1CD3FD1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8921313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8" y="0"/>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6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userDrawn="1"/>
        </p:nvSpPr>
        <p:spPr>
          <a:xfrm>
            <a:off x="1" y="4483100"/>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4518025"/>
          </a:xfrm>
        </p:spPr>
        <p:txBody>
          <a:bodyPr>
            <a:noAutofit/>
          </a:bodyPr>
          <a:lstStyle>
            <a:lvl1pPr>
              <a:lnSpc>
                <a:spcPct val="95000"/>
              </a:lnSpc>
              <a:spcBef>
                <a:spcPts val="0"/>
              </a:spcBef>
              <a:spcAft>
                <a:spcPts val="0"/>
              </a:spcAft>
              <a:defRPr sz="6000">
                <a:solidFill>
                  <a:schemeClr val="tx2"/>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510242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userDrawn="1"/>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243B3493-27C7-3422-77F2-5C4796BE2CD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187105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2" name="Graphic 6">
            <a:extLst>
              <a:ext uri="{FF2B5EF4-FFF2-40B4-BE49-F238E27FC236}">
                <a16:creationId xmlns:a16="http://schemas.microsoft.com/office/drawing/2014/main" id="{74835650-CAA5-BA7F-29AB-6F6D9CABFE08}"/>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710952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1588D4DB-7A6E-494B-C0CC-9BEFA9F3594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6" name="Graphic 6">
            <a:extLst>
              <a:ext uri="{FF2B5EF4-FFF2-40B4-BE49-F238E27FC236}">
                <a16:creationId xmlns:a16="http://schemas.microsoft.com/office/drawing/2014/main" id="{908476C2-E95E-8EAE-EAC9-22F745154CEB}"/>
              </a:ext>
            </a:extLst>
          </p:cNvPr>
          <p:cNvGrpSpPr/>
          <p:nvPr userDrawn="1"/>
        </p:nvGrpSpPr>
        <p:grpSpPr>
          <a:xfrm>
            <a:off x="550862" y="6145831"/>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34" name="Group 33">
            <a:extLst>
              <a:ext uri="{FF2B5EF4-FFF2-40B4-BE49-F238E27FC236}">
                <a16:creationId xmlns:a16="http://schemas.microsoft.com/office/drawing/2014/main" id="{9B484FE3-371E-9401-5550-4B3B27D328BA}"/>
              </a:ext>
            </a:extLst>
          </p:cNvPr>
          <p:cNvGrpSpPr/>
          <p:nvPr userDrawn="1"/>
        </p:nvGrpSpPr>
        <p:grpSpPr>
          <a:xfrm>
            <a:off x="5208479" y="0"/>
            <a:ext cx="6978062"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3"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5" name="Group 4">
            <a:extLst>
              <a:ext uri="{FF2B5EF4-FFF2-40B4-BE49-F238E27FC236}">
                <a16:creationId xmlns:a16="http://schemas.microsoft.com/office/drawing/2014/main" id="{220E747E-062C-2F69-69F0-4FABA88E25B0}"/>
              </a:ext>
            </a:extLst>
          </p:cNvPr>
          <p:cNvGrpSpPr/>
          <p:nvPr userDrawn="1"/>
        </p:nvGrpSpPr>
        <p:grpSpPr>
          <a:xfrm>
            <a:off x="7808440"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a:p>
          </p:txBody>
        </p:sp>
      </p:grpSp>
    </p:spTree>
    <p:extLst>
      <p:ext uri="{BB962C8B-B14F-4D97-AF65-F5344CB8AC3E}">
        <p14:creationId xmlns:p14="http://schemas.microsoft.com/office/powerpoint/2010/main" val="23540496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userDrawn="1"/>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8"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6" cy="33877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userDrawn="1"/>
        </p:nvGrpSpPr>
        <p:grpSpPr>
          <a:xfrm>
            <a:off x="550862" y="6145831"/>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5223702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3"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7" y="1952625"/>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981686" y="2495549"/>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8" cy="3140868"/>
          </a:xfrm>
          <a:prstGeom prst="roundRect">
            <a:avLst>
              <a:gd name="adj" fmla="val 15296"/>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userDrawn="1"/>
        </p:nvPicPr>
        <p:blipFill rotWithShape="1">
          <a:blip r:embed="rId3"/>
          <a:srcRect l="28845" t="3204" r="24815" b="-14"/>
          <a:stretch/>
        </p:blipFill>
        <p:spPr>
          <a:xfrm>
            <a:off x="7640238"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79" y="912812"/>
            <a:ext cx="3366977" cy="4745037"/>
          </a:xfrm>
          <a:prstGeom prst="roundRect">
            <a:avLst>
              <a:gd name="adj" fmla="val 5300"/>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userDrawn="1"/>
        </p:nvGrpSpPr>
        <p:grpSpPr>
          <a:xfrm>
            <a:off x="550862" y="6145831"/>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8414757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0"/>
            <a:ext cx="6894205" cy="2536825"/>
          </a:xfrm>
        </p:spPr>
        <p:txBody>
          <a:bodyPr>
            <a:noAutofit/>
          </a:bodyPr>
          <a:lstStyle>
            <a:lvl1pPr>
              <a:spcBef>
                <a:spcPts val="0"/>
              </a:spcBef>
              <a:spcAft>
                <a:spcPts val="1500"/>
              </a:spcAft>
              <a:defRPr sz="3600" b="0">
                <a:solidFill>
                  <a:schemeClr val="tx2"/>
                </a:solidFill>
                <a:latin typeface="+mn-lt"/>
              </a:defRPr>
            </a:lvl1pPr>
            <a:lvl2pPr>
              <a:spcBef>
                <a:spcPts val="0"/>
              </a:spcBef>
              <a:spcAft>
                <a:spcPts val="0"/>
              </a:spcAft>
              <a:defRPr sz="2800" b="1">
                <a:solidFill>
                  <a:schemeClr val="tx2"/>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userDrawn="1"/>
        </p:nvGrpSpPr>
        <p:grpSpPr>
          <a:xfrm>
            <a:off x="550862" y="6145831"/>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9618539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88" y="2211356"/>
            <a:ext cx="6897687" cy="2762314"/>
          </a:xfrm>
        </p:spPr>
        <p:txBody>
          <a:bodyPr anchor="ctr">
            <a:normAutofit/>
          </a:bodyPr>
          <a:lstStyle>
            <a:lvl1pPr algn="ctr">
              <a:defRPr sz="16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userDrawn="1"/>
        </p:nvGrpSpPr>
        <p:grpSpPr>
          <a:xfrm>
            <a:off x="550862" y="6145831"/>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3145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FC2B106-ED31-93ED-F33A-2196E06B1AE3}"/>
              </a:ext>
            </a:extLst>
          </p:cNvPr>
          <p:cNvGrpSpPr/>
          <p:nvPr userDrawn="1"/>
        </p:nvGrpSpPr>
        <p:grpSpPr>
          <a:xfrm flipH="1">
            <a:off x="0"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7746085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600"/>
            </a:lvl1pPr>
          </a:lstStyle>
          <a:p>
            <a:r>
              <a:rPr lang="en-US"/>
              <a:t>Click icon to add media</a:t>
            </a:r>
            <a:endParaRPr lang="en-GB"/>
          </a:p>
        </p:txBody>
      </p:sp>
    </p:spTree>
    <p:extLst>
      <p:ext uri="{BB962C8B-B14F-4D97-AF65-F5344CB8AC3E}">
        <p14:creationId xmlns:p14="http://schemas.microsoft.com/office/powerpoint/2010/main" val="1248051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EAAC9A7-7AF5-AD0B-75B0-7D107C59B63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E18A1BA9-E37F-3F8B-13E3-D6D275225292}"/>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3" y="1952625"/>
            <a:ext cx="11090275" cy="38195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19526985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9" y="807880"/>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854D03D5-FA25-B997-8C2D-A06B36B98C2D}"/>
              </a:ext>
            </a:extLst>
          </p:cNvPr>
          <p:cNvGrpSpPr/>
          <p:nvPr userDrawn="1"/>
        </p:nvGrpSpPr>
        <p:grpSpPr>
          <a:xfrm>
            <a:off x="550862" y="6145831"/>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508032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2" name="Graphic 6">
            <a:extLst>
              <a:ext uri="{FF2B5EF4-FFF2-40B4-BE49-F238E27FC236}">
                <a16:creationId xmlns:a16="http://schemas.microsoft.com/office/drawing/2014/main" id="{E9BA9C0B-DCF7-70F5-6CDF-656A0152A85D}"/>
              </a:ext>
            </a:extLst>
          </p:cNvPr>
          <p:cNvGrpSpPr/>
          <p:nvPr userDrawn="1"/>
        </p:nvGrpSpPr>
        <p:grpSpPr>
          <a:xfrm>
            <a:off x="550862" y="6145831"/>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707325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56BCD42B-BD41-BB57-7BA6-38B55CB875E9}"/>
              </a:ext>
            </a:extLst>
          </p:cNvPr>
          <p:cNvGrpSpPr/>
          <p:nvPr userDrawn="1"/>
        </p:nvGrpSpPr>
        <p:grpSpPr>
          <a:xfrm>
            <a:off x="550862" y="6145831"/>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2026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756360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1" name="Graphic 6">
            <a:extLst>
              <a:ext uri="{FF2B5EF4-FFF2-40B4-BE49-F238E27FC236}">
                <a16:creationId xmlns:a16="http://schemas.microsoft.com/office/drawing/2014/main" id="{CF2C6A44-9BC3-E5CF-BE4E-6025F3B51744}"/>
              </a:ext>
            </a:extLst>
          </p:cNvPr>
          <p:cNvGrpSpPr/>
          <p:nvPr userDrawn="1"/>
        </p:nvGrpSpPr>
        <p:grpSpPr>
          <a:xfrm>
            <a:off x="550862" y="6145831"/>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4672979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04B1865-823D-543B-8D84-BAC642550E23}"/>
              </a:ext>
            </a:extLst>
          </p:cNvPr>
          <p:cNvGrpSpPr/>
          <p:nvPr userDrawn="1"/>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TextBox 11">
            <a:extLst>
              <a:ext uri="{FF2B5EF4-FFF2-40B4-BE49-F238E27FC236}">
                <a16:creationId xmlns:a16="http://schemas.microsoft.com/office/drawing/2014/main" id="{A235251E-55F9-ABB8-6FCA-1D01A34DE9E6}"/>
              </a:ext>
            </a:extLst>
          </p:cNvPr>
          <p:cNvSpPr txBox="1"/>
          <p:nvPr userDrawn="1"/>
        </p:nvSpPr>
        <p:spPr>
          <a:xfrm>
            <a:off x="2971800" y="2674948"/>
            <a:ext cx="6248400" cy="1508105"/>
          </a:xfrm>
          <a:prstGeom prst="rect">
            <a:avLst/>
          </a:prstGeom>
          <a:noFill/>
        </p:spPr>
        <p:txBody>
          <a:bodyPr wrap="square" lIns="0" tIns="0" rIns="0" bIns="0" rtlCol="0">
            <a:spAutoFit/>
          </a:bodyPr>
          <a:lstStyle/>
          <a:p>
            <a:pPr algn="ctr"/>
            <a:r>
              <a:rPr lang="en-GB" sz="980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1707405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userDrawn="1"/>
        </p:nvPicPr>
        <p:blipFill rotWithShape="1">
          <a:blip r:embed="rId2"/>
          <a:srcRect l="15761" t="2174" r="8464"/>
          <a:stretch/>
        </p:blipFill>
        <p:spPr>
          <a:xfrm>
            <a:off x="4542584"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userDrawn="1"/>
        </p:nvGrpSpPr>
        <p:grpSpPr>
          <a:xfrm>
            <a:off x="0" y="0"/>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userDrawn="1"/>
        </p:nvGrpSpPr>
        <p:grpSpPr>
          <a:xfrm>
            <a:off x="470661"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Tree>
    <p:extLst>
      <p:ext uri="{BB962C8B-B14F-4D97-AF65-F5344CB8AC3E}">
        <p14:creationId xmlns:p14="http://schemas.microsoft.com/office/powerpoint/2010/main" val="36599527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31">
            <a:extLst>
              <a:ext uri="{FF2B5EF4-FFF2-40B4-BE49-F238E27FC236}">
                <a16:creationId xmlns:a16="http://schemas.microsoft.com/office/drawing/2014/main" id="{4C0A4E46-5844-97F6-DF13-17C738C0FDFE}"/>
              </a:ext>
            </a:extLst>
          </p:cNvPr>
          <p:cNvGrpSpPr/>
          <p:nvPr userDrawn="1"/>
        </p:nvGrpSpPr>
        <p:grpSpPr>
          <a:xfrm>
            <a:off x="0" y="0"/>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Tree>
    <p:extLst>
      <p:ext uri="{BB962C8B-B14F-4D97-AF65-F5344CB8AC3E}">
        <p14:creationId xmlns:p14="http://schemas.microsoft.com/office/powerpoint/2010/main" val="6313375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userDrawn="1"/>
        </p:nvSpPr>
        <p:spPr>
          <a:xfrm>
            <a:off x="0" y="0"/>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E7E2F6A3-2BCA-074D-61D8-42748D5E4E1D}"/>
              </a:ext>
            </a:extLst>
          </p:cNvPr>
          <p:cNvGrpSpPr/>
          <p:nvPr userDrawn="1"/>
        </p:nvGrpSpPr>
        <p:grpSpPr>
          <a:xfrm>
            <a:off x="0" y="0"/>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2" y="0"/>
            <a:ext cx="7520778"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6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4120359"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userDrawn="1">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4120360"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userDrawn="1">
            <p:ph type="sldNum" sz="quarter" idx="13"/>
          </p:nvPr>
        </p:nvSpPr>
        <p:spPr/>
        <p:txBody>
          <a:bodyPr/>
          <a:lstStyle/>
          <a:p>
            <a:fld id="{39C6B835-EB63-4AE7-9628-740A286606E4}" type="slidenum">
              <a:rPr lang="en-GB" smtClean="0"/>
              <a:pPr/>
              <a:t>‹#›</a:t>
            </a:fld>
            <a:endParaRPr lang="en-GB"/>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4"/>
            <a:ext cx="7243376" cy="365125"/>
          </a:xfrm>
        </p:spPr>
        <p:txBody>
          <a:bodyPr/>
          <a:lstStyle>
            <a:lvl1pPr>
              <a:defRPr>
                <a:solidFill>
                  <a:schemeClr val="bg1"/>
                </a:solidFill>
              </a:defRPr>
            </a:lvl1pPr>
          </a:lstStyle>
          <a:p>
            <a:r>
              <a:rPr lang="en-GB"/>
              <a:t>Copyright © 2026 AQA and its licensors. All rights reserved.</a:t>
            </a:r>
            <a:endParaRPr lang="en-GB" dirty="0"/>
          </a:p>
        </p:txBody>
      </p:sp>
    </p:spTree>
    <p:extLst>
      <p:ext uri="{BB962C8B-B14F-4D97-AF65-F5344CB8AC3E}">
        <p14:creationId xmlns:p14="http://schemas.microsoft.com/office/powerpoint/2010/main" val="973224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39379934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4803064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FC2B106-ED31-93ED-F33A-2196E06B1AE3}"/>
              </a:ext>
            </a:extLst>
          </p:cNvPr>
          <p:cNvGrpSpPr/>
          <p:nvPr userDrawn="1"/>
        </p:nvGrpSpPr>
        <p:grpSpPr>
          <a:xfrm flipH="1">
            <a:off x="0"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6675368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58784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AB5CF3AB-E5D3-197E-7AEB-C92DBFE8AF5C}"/>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0653261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2532281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BAEDF9A0-CFE2-CABD-D62E-4FED2504A827}"/>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6039159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6162923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67334ACA-F5DF-EAEE-5E39-B4FCFBDBD8C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4220121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a:off x="1100049"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9200951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22501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AB5CF3AB-E5D3-197E-7AEB-C92DBFE8AF5C}"/>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5458495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0417067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AF529B22-3ED4-8AEE-405A-F4293218EDFC}"/>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30660723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5718472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73A703EE-9B2E-2498-622F-91E9B7657FEA}"/>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8903757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80041251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8FFBC4F-67BC-AA44-BF22-45F1DEAE127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4242665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2449800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38BF365-CA3F-6374-FCF9-16D9E69742A6}"/>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0286218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tx2"/>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10" name="Freeform: Shape 9">
            <a:extLst>
              <a:ext uri="{FF2B5EF4-FFF2-40B4-BE49-F238E27FC236}">
                <a16:creationId xmlns:a16="http://schemas.microsoft.com/office/drawing/2014/main" id="{F90928F7-B208-1827-73B6-4FC307781D9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1" name="Graphic 6">
            <a:extLst>
              <a:ext uri="{FF2B5EF4-FFF2-40B4-BE49-F238E27FC236}">
                <a16:creationId xmlns:a16="http://schemas.microsoft.com/office/drawing/2014/main" id="{96CFEE17-94F7-370D-4782-1258B59296BF}"/>
              </a:ext>
            </a:extLst>
          </p:cNvPr>
          <p:cNvGrpSpPr/>
          <p:nvPr userDrawn="1"/>
        </p:nvGrpSpPr>
        <p:grpSpPr>
          <a:xfrm>
            <a:off x="550862" y="6145831"/>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6172853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userDrawn="1"/>
        </p:nvGrpSpPr>
        <p:grpSpPr>
          <a:xfrm>
            <a:off x="550862" y="6145831"/>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Freeform: Shape 8">
            <a:extLst>
              <a:ext uri="{FF2B5EF4-FFF2-40B4-BE49-F238E27FC236}">
                <a16:creationId xmlns:a16="http://schemas.microsoft.com/office/drawing/2014/main" id="{9CBFA119-1239-0C03-119B-DD6E424CD73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75855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9761004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411FE23-AECB-B456-416C-3A861CC8B10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30DE7D0F-8EF4-2454-8970-6AABED3B6235}"/>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389869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CD2E5604-8281-2483-46AD-09C1CB0B5F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B962CAD3-72B1-CF97-881B-BAF5C009E7C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9520111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3DCC302C-744C-5BC0-785F-88A116B0C0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FCE6D025-6A19-2DD6-3FC3-D61DA09AA99F}"/>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090149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E281A9C-B3D8-11C4-030C-5ED53025719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18DC1E35-6EE7-C496-11E2-7BF99B3177F4}"/>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3315213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C6594A7-2108-A4E4-4229-B338BBD58E5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FFEC2EF3-17D9-CE91-39B2-FAD75BB9196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userDrawn="1"/>
        </p:nvSpPr>
        <p:spPr>
          <a:xfrm>
            <a:off x="550864"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userDrawn="1"/>
        </p:nvSpPr>
        <p:spPr>
          <a:xfrm>
            <a:off x="433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userDrawn="1"/>
        </p:nvSpPr>
        <p:spPr>
          <a:xfrm>
            <a:off x="814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2026 AQA and its licensors. All rights reserved.</a:t>
            </a:r>
            <a:endParaRPr lang="en-GB"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6317973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aphic 6">
            <a:extLst>
              <a:ext uri="{FF2B5EF4-FFF2-40B4-BE49-F238E27FC236}">
                <a16:creationId xmlns:a16="http://schemas.microsoft.com/office/drawing/2014/main" id="{2B478241-1279-2F42-25E0-A6BD6FC33141}"/>
              </a:ext>
            </a:extLst>
          </p:cNvPr>
          <p:cNvGrpSpPr/>
          <p:nvPr userDrawn="1"/>
        </p:nvGrpSpPr>
        <p:grpSpPr>
          <a:xfrm>
            <a:off x="550862" y="6145831"/>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9" name="Freeform: Shape 18">
            <a:extLst>
              <a:ext uri="{FF2B5EF4-FFF2-40B4-BE49-F238E27FC236}">
                <a16:creationId xmlns:a16="http://schemas.microsoft.com/office/drawing/2014/main" id="{8BDDC3BC-8559-4662-0236-0298C6716EA1}"/>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0870173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aphic 6">
            <a:extLst>
              <a:ext uri="{FF2B5EF4-FFF2-40B4-BE49-F238E27FC236}">
                <a16:creationId xmlns:a16="http://schemas.microsoft.com/office/drawing/2014/main" id="{CABF7890-0E55-0115-15A5-CC012F7FF354}"/>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2" name="Freeform: Shape 11">
            <a:extLst>
              <a:ext uri="{FF2B5EF4-FFF2-40B4-BE49-F238E27FC236}">
                <a16:creationId xmlns:a16="http://schemas.microsoft.com/office/drawing/2014/main" id="{8844F958-EC74-D7FE-C251-8A895BF48E2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13695408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3DA17C17-F486-BDC7-A9D2-B4C197593FCF}"/>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D6EC42BD-541E-E6A6-02D4-C4412077633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5877371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A5DE97A7-A494-78C6-7B1B-02D6FC823DE0}"/>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4" name="Freeform: Shape 13">
            <a:extLst>
              <a:ext uri="{FF2B5EF4-FFF2-40B4-BE49-F238E27FC236}">
                <a16:creationId xmlns:a16="http://schemas.microsoft.com/office/drawing/2014/main" id="{D5243739-4034-2AE5-1B0C-AA945C4F4A2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519080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aphic 6">
            <a:extLst>
              <a:ext uri="{FF2B5EF4-FFF2-40B4-BE49-F238E27FC236}">
                <a16:creationId xmlns:a16="http://schemas.microsoft.com/office/drawing/2014/main" id="{672BBF06-3874-F8EE-7407-4DA0A8BEB0B4}"/>
              </a:ext>
            </a:extLst>
          </p:cNvPr>
          <p:cNvGrpSpPr/>
          <p:nvPr userDrawn="1"/>
        </p:nvGrpSpPr>
        <p:grpSpPr>
          <a:xfrm>
            <a:off x="550862" y="6145831"/>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3EC630E0-5FA5-E59A-4C3A-9638C7F03FA4}"/>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6" name="Rectangle: Rounded Corners 5">
            <a:extLst>
              <a:ext uri="{FF2B5EF4-FFF2-40B4-BE49-F238E27FC236}">
                <a16:creationId xmlns:a16="http://schemas.microsoft.com/office/drawing/2014/main" id="{6EE01A0A-CB0D-AFAF-7484-46DF5471443C}"/>
              </a:ext>
            </a:extLst>
          </p:cNvPr>
          <p:cNvSpPr>
            <a:spLocks/>
          </p:cNvSpPr>
          <p:nvPr userDrawn="1"/>
        </p:nvSpPr>
        <p:spPr>
          <a:xfrm>
            <a:off x="550864"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userDrawn="1"/>
        </p:nvSpPr>
        <p:spPr>
          <a:xfrm>
            <a:off x="433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userDrawn="1"/>
        </p:nvSpPr>
        <p:spPr>
          <a:xfrm>
            <a:off x="814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1016452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BAEDF9A0-CFE2-CABD-D62E-4FED2504A827}"/>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86551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AB73C3-AE19-9F3D-55D9-4795C6688320}"/>
              </a:ext>
            </a:extLst>
          </p:cNvPr>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5260238"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26023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8" y="1962867"/>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1" name="Graphic 6">
            <a:extLst>
              <a:ext uri="{FF2B5EF4-FFF2-40B4-BE49-F238E27FC236}">
                <a16:creationId xmlns:a16="http://schemas.microsoft.com/office/drawing/2014/main" id="{051D97EB-9921-4B82-3EE3-55D679775059}"/>
              </a:ext>
            </a:extLst>
          </p:cNvPr>
          <p:cNvGrpSpPr/>
          <p:nvPr userDrawn="1"/>
        </p:nvGrpSpPr>
        <p:grpSpPr>
          <a:xfrm>
            <a:off x="550862" y="6145831"/>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03463495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819A42FD-3B5F-4372-2B7F-D6C44720D2E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07A9C2CC-1727-A0F7-2EDC-2CE1E73EEFB6}"/>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6" name="Freeform: Shape 15">
            <a:extLst>
              <a:ext uri="{FF2B5EF4-FFF2-40B4-BE49-F238E27FC236}">
                <a16:creationId xmlns:a16="http://schemas.microsoft.com/office/drawing/2014/main" id="{2203D63C-1CA3-D24D-5E99-AD9E13E77C0D}"/>
              </a:ext>
            </a:extLst>
          </p:cNvPr>
          <p:cNvSpPr/>
          <p:nvPr userDrawn="1"/>
        </p:nvSpPr>
        <p:spPr>
          <a:xfrm>
            <a:off x="1013292" y="0"/>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0" y="549274"/>
            <a:ext cx="4999038"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0" y="2349500"/>
            <a:ext cx="4999038"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3" y="1003300"/>
            <a:ext cx="5635333" cy="4768850"/>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358918223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D30D4F34-DBE7-E418-EE60-1A302E94AE1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6BF4CD64-6EF6-7CE9-AA1C-C1D7C31D88ED}"/>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DD84DE56-2AFF-5459-9CCD-A8DBC6FC80E3}"/>
              </a:ext>
            </a:extLst>
          </p:cNvPr>
          <p:cNvSpPr/>
          <p:nvPr userDrawn="1"/>
        </p:nvSpPr>
        <p:spPr>
          <a:xfrm flipV="1">
            <a:off x="2080092" y="0"/>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3"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2026 AQA and its licensors. All rights reserved.</a:t>
            </a:r>
            <a:endParaRPr lang="en-GB" dirty="0">
              <a:solidFill>
                <a:schemeClr val="bg1"/>
              </a:solidFill>
            </a:endParaRPr>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3" y="549275"/>
            <a:ext cx="3352437" cy="5222875"/>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3" y="1952625"/>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374480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0AADCB14-A69A-1AA5-C00E-D1BE6249E00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E89BE542-76F5-3EEA-031E-BBC57CAD17E1}"/>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5"/>
            <a:ext cx="9728198" cy="2536825"/>
          </a:xfrm>
        </p:spPr>
        <p:txBody>
          <a:bodyPr>
            <a:noAutofit/>
          </a:bodyPr>
          <a:lstStyle>
            <a:lvl1pPr>
              <a:spcBef>
                <a:spcPts val="0"/>
              </a:spcBef>
              <a:spcAft>
                <a:spcPts val="1500"/>
              </a:spcAft>
              <a:defRPr sz="3600" b="0">
                <a:solidFill>
                  <a:schemeClr val="bg1"/>
                </a:solidFill>
                <a:latin typeface="+mn-lt"/>
              </a:defRPr>
            </a:lvl1pPr>
            <a:lvl2pPr>
              <a:spcBef>
                <a:spcPts val="0"/>
              </a:spcBef>
              <a:spcAft>
                <a:spcPts val="0"/>
              </a:spcAft>
              <a:defRPr sz="2800" b="1">
                <a:solidFill>
                  <a:schemeClr val="bg1"/>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2" y="1184788"/>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199" y="4269197"/>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6686794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userDrawn="1"/>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6" y="3400425"/>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6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3"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2026 AQA and its licensors. All rights reserved.</a:t>
            </a:r>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userDrawn="1"/>
        </p:nvGrpSpPr>
        <p:grpSpPr>
          <a:xfrm>
            <a:off x="550862" y="6145831"/>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Freeform: Shape 1">
            <a:extLst>
              <a:ext uri="{FF2B5EF4-FFF2-40B4-BE49-F238E27FC236}">
                <a16:creationId xmlns:a16="http://schemas.microsoft.com/office/drawing/2014/main" id="{629AB1E2-D270-D556-FE5D-879C5837764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27947404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0" name="Picture 9">
            <a:extLst>
              <a:ext uri="{FF2B5EF4-FFF2-40B4-BE49-F238E27FC236}">
                <a16:creationId xmlns:a16="http://schemas.microsoft.com/office/drawing/2014/main" id="{F48E8205-AC18-CC17-0F16-FA4DBF1CCD77}"/>
              </a:ext>
            </a:extLst>
          </p:cNvPr>
          <p:cNvPicPr>
            <a:picLocks noChangeAspect="1"/>
          </p:cNvPicPr>
          <p:nvPr userDrawn="1"/>
        </p:nvPicPr>
        <p:blipFill rotWithShape="1">
          <a:blip r:embed="rId2"/>
          <a:srcRect l="23232" r="23333" b="29833"/>
          <a:stretch/>
        </p:blipFill>
        <p:spPr>
          <a:xfrm>
            <a:off x="5207602"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01A2BB41-37DE-1AB3-7637-746BF2072B8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06393285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userDrawn="1"/>
        </p:nvPicPr>
        <p:blipFill rotWithShape="1">
          <a:blip r:embed="rId2"/>
          <a:srcRect l="104" r="1221" b="12914"/>
          <a:stretch/>
        </p:blipFill>
        <p:spPr>
          <a:xfrm>
            <a:off x="4502806" y="1132114"/>
            <a:ext cx="7689194"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Freeform: Shape 10">
            <a:extLst>
              <a:ext uri="{FF2B5EF4-FFF2-40B4-BE49-F238E27FC236}">
                <a16:creationId xmlns:a16="http://schemas.microsoft.com/office/drawing/2014/main" id="{9BB08096-B054-CAD1-643A-EF6D912A6687}"/>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8263924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userDrawn="1"/>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5" name="Freeform: Shape 14">
            <a:extLst>
              <a:ext uri="{FF2B5EF4-FFF2-40B4-BE49-F238E27FC236}">
                <a16:creationId xmlns:a16="http://schemas.microsoft.com/office/drawing/2014/main" id="{AB7262BA-B000-10B7-20AF-8D5F1CD3FD1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33831564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8" y="0"/>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6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userDrawn="1"/>
        </p:nvSpPr>
        <p:spPr>
          <a:xfrm>
            <a:off x="1" y="4483100"/>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4518025"/>
          </a:xfrm>
        </p:spPr>
        <p:txBody>
          <a:bodyPr>
            <a:noAutofit/>
          </a:bodyPr>
          <a:lstStyle>
            <a:lvl1pPr>
              <a:lnSpc>
                <a:spcPct val="95000"/>
              </a:lnSpc>
              <a:spcBef>
                <a:spcPts val="0"/>
              </a:spcBef>
              <a:spcAft>
                <a:spcPts val="0"/>
              </a:spcAft>
              <a:defRPr sz="6000">
                <a:solidFill>
                  <a:schemeClr val="tx2"/>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0218725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userDrawn="1"/>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243B3493-27C7-3422-77F2-5C4796BE2CD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58397101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9" Type="http://schemas.openxmlformats.org/officeDocument/2006/relationships/slideLayout" Target="../slideLayouts/slideLayout95.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50" Type="http://schemas.openxmlformats.org/officeDocument/2006/relationships/slideLayout" Target="../slideLayouts/slideLayout106.xml"/><Relationship Id="rId55" Type="http://schemas.openxmlformats.org/officeDocument/2006/relationships/slideLayout" Target="../slideLayouts/slideLayout111.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9" Type="http://schemas.openxmlformats.org/officeDocument/2006/relationships/slideLayout" Target="../slideLayouts/slideLayout85.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53" Type="http://schemas.openxmlformats.org/officeDocument/2006/relationships/slideLayout" Target="../slideLayouts/slideLayout109.xml"/><Relationship Id="rId5" Type="http://schemas.openxmlformats.org/officeDocument/2006/relationships/slideLayout" Target="../slideLayouts/slideLayout61.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slideLayout" Target="../slideLayouts/slideLayout104.xml"/><Relationship Id="rId56" Type="http://schemas.openxmlformats.org/officeDocument/2006/relationships/slideLayout" Target="../slideLayouts/slideLayout112.xml"/><Relationship Id="rId8" Type="http://schemas.openxmlformats.org/officeDocument/2006/relationships/slideLayout" Target="../slideLayouts/slideLayout64.xml"/><Relationship Id="rId51" Type="http://schemas.openxmlformats.org/officeDocument/2006/relationships/slideLayout" Target="../slideLayouts/slideLayout107.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20" Type="http://schemas.openxmlformats.org/officeDocument/2006/relationships/slideLayout" Target="../slideLayouts/slideLayout76.xml"/><Relationship Id="rId41" Type="http://schemas.openxmlformats.org/officeDocument/2006/relationships/slideLayout" Target="../slideLayouts/slideLayout97.xml"/><Relationship Id="rId54" Type="http://schemas.openxmlformats.org/officeDocument/2006/relationships/slideLayout" Target="../slideLayouts/slideLayout110.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49" Type="http://schemas.openxmlformats.org/officeDocument/2006/relationships/slideLayout" Target="../slideLayouts/slideLayout105.xml"/><Relationship Id="rId57" Type="http://schemas.openxmlformats.org/officeDocument/2006/relationships/theme" Target="../theme/theme2.xml"/><Relationship Id="rId10" Type="http://schemas.openxmlformats.org/officeDocument/2006/relationships/slideLayout" Target="../slideLayouts/slideLayout66.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52" Type="http://schemas.openxmlformats.org/officeDocument/2006/relationships/slideLayout" Target="../slideLayouts/slideLayout10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9" Type="http://schemas.openxmlformats.org/officeDocument/2006/relationships/slideLayout" Target="../slideLayouts/slideLayout151.xml"/><Relationship Id="rId21" Type="http://schemas.openxmlformats.org/officeDocument/2006/relationships/slideLayout" Target="../slideLayouts/slideLayout133.xml"/><Relationship Id="rId34" Type="http://schemas.openxmlformats.org/officeDocument/2006/relationships/slideLayout" Target="../slideLayouts/slideLayout146.xml"/><Relationship Id="rId42" Type="http://schemas.openxmlformats.org/officeDocument/2006/relationships/slideLayout" Target="../slideLayouts/slideLayout154.xml"/><Relationship Id="rId47" Type="http://schemas.openxmlformats.org/officeDocument/2006/relationships/slideLayout" Target="../slideLayouts/slideLayout159.xml"/><Relationship Id="rId50" Type="http://schemas.openxmlformats.org/officeDocument/2006/relationships/slideLayout" Target="../slideLayouts/slideLayout162.xml"/><Relationship Id="rId55" Type="http://schemas.openxmlformats.org/officeDocument/2006/relationships/slideLayout" Target="../slideLayouts/slideLayout167.xml"/><Relationship Id="rId7" Type="http://schemas.openxmlformats.org/officeDocument/2006/relationships/slideLayout" Target="../slideLayouts/slideLayout119.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9" Type="http://schemas.openxmlformats.org/officeDocument/2006/relationships/slideLayout" Target="../slideLayouts/slideLayout141.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32" Type="http://schemas.openxmlformats.org/officeDocument/2006/relationships/slideLayout" Target="../slideLayouts/slideLayout144.xml"/><Relationship Id="rId37" Type="http://schemas.openxmlformats.org/officeDocument/2006/relationships/slideLayout" Target="../slideLayouts/slideLayout149.xml"/><Relationship Id="rId40" Type="http://schemas.openxmlformats.org/officeDocument/2006/relationships/slideLayout" Target="../slideLayouts/slideLayout152.xml"/><Relationship Id="rId45" Type="http://schemas.openxmlformats.org/officeDocument/2006/relationships/slideLayout" Target="../slideLayouts/slideLayout157.xml"/><Relationship Id="rId53" Type="http://schemas.openxmlformats.org/officeDocument/2006/relationships/slideLayout" Target="../slideLayouts/slideLayout165.xml"/><Relationship Id="rId5" Type="http://schemas.openxmlformats.org/officeDocument/2006/relationships/slideLayout" Target="../slideLayouts/slideLayout117.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slideLayout" Target="../slideLayouts/slideLayout142.xml"/><Relationship Id="rId35" Type="http://schemas.openxmlformats.org/officeDocument/2006/relationships/slideLayout" Target="../slideLayouts/slideLayout147.xml"/><Relationship Id="rId43" Type="http://schemas.openxmlformats.org/officeDocument/2006/relationships/slideLayout" Target="../slideLayouts/slideLayout155.xml"/><Relationship Id="rId48" Type="http://schemas.openxmlformats.org/officeDocument/2006/relationships/slideLayout" Target="../slideLayouts/slideLayout160.xml"/><Relationship Id="rId56" Type="http://schemas.openxmlformats.org/officeDocument/2006/relationships/slideLayout" Target="../slideLayouts/slideLayout168.xml"/><Relationship Id="rId8" Type="http://schemas.openxmlformats.org/officeDocument/2006/relationships/slideLayout" Target="../slideLayouts/slideLayout120.xml"/><Relationship Id="rId51" Type="http://schemas.openxmlformats.org/officeDocument/2006/relationships/slideLayout" Target="../slideLayouts/slideLayout163.xml"/><Relationship Id="rId3" Type="http://schemas.openxmlformats.org/officeDocument/2006/relationships/slideLayout" Target="../slideLayouts/slideLayout115.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33" Type="http://schemas.openxmlformats.org/officeDocument/2006/relationships/slideLayout" Target="../slideLayouts/slideLayout145.xml"/><Relationship Id="rId38" Type="http://schemas.openxmlformats.org/officeDocument/2006/relationships/slideLayout" Target="../slideLayouts/slideLayout150.xml"/><Relationship Id="rId46" Type="http://schemas.openxmlformats.org/officeDocument/2006/relationships/slideLayout" Target="../slideLayouts/slideLayout158.xml"/><Relationship Id="rId20" Type="http://schemas.openxmlformats.org/officeDocument/2006/relationships/slideLayout" Target="../slideLayouts/slideLayout132.xml"/><Relationship Id="rId41" Type="http://schemas.openxmlformats.org/officeDocument/2006/relationships/slideLayout" Target="../slideLayouts/slideLayout153.xml"/><Relationship Id="rId54" Type="http://schemas.openxmlformats.org/officeDocument/2006/relationships/slideLayout" Target="../slideLayouts/slideLayout166.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36" Type="http://schemas.openxmlformats.org/officeDocument/2006/relationships/slideLayout" Target="../slideLayouts/slideLayout148.xml"/><Relationship Id="rId49" Type="http://schemas.openxmlformats.org/officeDocument/2006/relationships/slideLayout" Target="../slideLayouts/slideLayout161.xml"/><Relationship Id="rId57" Type="http://schemas.openxmlformats.org/officeDocument/2006/relationships/theme" Target="../theme/theme3.xml"/><Relationship Id="rId10" Type="http://schemas.openxmlformats.org/officeDocument/2006/relationships/slideLayout" Target="../slideLayouts/slideLayout122.xml"/><Relationship Id="rId31" Type="http://schemas.openxmlformats.org/officeDocument/2006/relationships/slideLayout" Target="../slideLayouts/slideLayout143.xml"/><Relationship Id="rId44" Type="http://schemas.openxmlformats.org/officeDocument/2006/relationships/slideLayout" Target="../slideLayouts/slideLayout156.xml"/><Relationship Id="rId52" Type="http://schemas.openxmlformats.org/officeDocument/2006/relationships/slideLayout" Target="../slideLayouts/slideLayout1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3"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3" y="1962867"/>
            <a:ext cx="11090275" cy="380928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4"/>
            <a:ext cx="7243376" cy="365125"/>
          </a:xfrm>
          <a:prstGeom prst="rect">
            <a:avLst/>
          </a:prstGeom>
        </p:spPr>
        <p:txBody>
          <a:bodyPr vert="horz" lIns="0" tIns="0" rIns="0" bIns="0" rtlCol="0" anchor="b"/>
          <a:lstStyle>
            <a:lvl1pPr algn="l">
              <a:defRPr sz="1000">
                <a:solidFill>
                  <a:schemeClr val="tx2"/>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4"/>
            <a:ext cx="856874" cy="365125"/>
          </a:xfrm>
          <a:prstGeom prst="rect">
            <a:avLst/>
          </a:prstGeom>
        </p:spPr>
        <p:txBody>
          <a:bodyPr vert="horz" lIns="0" tIns="0" rIns="0" bIns="0" rtlCol="0" anchor="b"/>
          <a:lstStyle>
            <a:lvl1pPr algn="r">
              <a:defRPr sz="1000">
                <a:solidFill>
                  <a:schemeClr val="tx2"/>
                </a:solidFill>
              </a:defRPr>
            </a:lvl1pPr>
          </a:lstStyle>
          <a:p>
            <a:fld id="{39C6B835-EB63-4AE7-9628-740A286606E4}" type="slidenum">
              <a:rPr lang="en-GB" smtClean="0"/>
              <a:pPr/>
              <a:t>‹#›</a:t>
            </a:fld>
            <a:endParaRPr lang="en-GB"/>
          </a:p>
        </p:txBody>
      </p:sp>
      <p:sp>
        <p:nvSpPr>
          <p:cNvPr id="44" name="Freeform: Shape 43">
            <a:extLst>
              <a:ext uri="{FF2B5EF4-FFF2-40B4-BE49-F238E27FC236}">
                <a16:creationId xmlns:a16="http://schemas.microsoft.com/office/drawing/2014/main" id="{1765FA79-FB6D-08F9-0986-9112710905C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8" name="Graphic 6">
            <a:extLst>
              <a:ext uri="{FF2B5EF4-FFF2-40B4-BE49-F238E27FC236}">
                <a16:creationId xmlns:a16="http://schemas.microsoft.com/office/drawing/2014/main" id="{0700CE48-E1E7-5CF9-BA31-5A3DF3CD0F07}"/>
              </a:ext>
            </a:extLst>
          </p:cNvPr>
          <p:cNvGrpSpPr/>
          <p:nvPr userDrawn="1"/>
        </p:nvGrpSpPr>
        <p:grpSpPr>
          <a:xfrm>
            <a:off x="550862" y="6145831"/>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149502194"/>
      </p:ext>
    </p:extLst>
  </p:cSld>
  <p:clrMap bg1="lt1" tx1="dk1" bg2="lt2" tx2="dk2" accent1="accent1" accent2="accent2" accent3="accent3" accent4="accent4" accent5="accent5" accent6="accent6" hlink="hlink" folHlink="folHlink"/>
  <p:sldLayoutIdLst>
    <p:sldLayoutId id="2147483689" r:id="rId1"/>
    <p:sldLayoutId id="2147483688" r:id="rId2"/>
    <p:sldLayoutId id="2147483649" r:id="rId3"/>
    <p:sldLayoutId id="2147483651" r:id="rId4"/>
    <p:sldLayoutId id="2147483703" r:id="rId5"/>
    <p:sldLayoutId id="2147483668" r:id="rId6"/>
    <p:sldLayoutId id="2147483704" r:id="rId7"/>
    <p:sldLayoutId id="2147483669" r:id="rId8"/>
    <p:sldLayoutId id="2147483705" r:id="rId9"/>
    <p:sldLayoutId id="2147483670" r:id="rId10"/>
    <p:sldLayoutId id="2147483706" r:id="rId11"/>
    <p:sldLayoutId id="2147483671" r:id="rId12"/>
    <p:sldLayoutId id="2147483707" r:id="rId13"/>
    <p:sldLayoutId id="2147483672" r:id="rId14"/>
    <p:sldLayoutId id="2147483708" r:id="rId15"/>
    <p:sldLayoutId id="2147483673" r:id="rId16"/>
    <p:sldLayoutId id="2147483709" r:id="rId17"/>
    <p:sldLayoutId id="2147483674" r:id="rId18"/>
    <p:sldLayoutId id="2147483710" r:id="rId19"/>
    <p:sldLayoutId id="2147483675" r:id="rId20"/>
    <p:sldLayoutId id="2147483711" r:id="rId21"/>
    <p:sldLayoutId id="2147483657" r:id="rId22"/>
    <p:sldLayoutId id="2147483656" r:id="rId23"/>
    <p:sldLayoutId id="2147483650" r:id="rId24"/>
    <p:sldLayoutId id="2147483658" r:id="rId25"/>
    <p:sldLayoutId id="2147483652" r:id="rId26"/>
    <p:sldLayoutId id="2147483664" r:id="rId27"/>
    <p:sldLayoutId id="2147483683" r:id="rId28"/>
    <p:sldLayoutId id="2147483660" r:id="rId29"/>
    <p:sldLayoutId id="2147483661" r:id="rId30"/>
    <p:sldLayoutId id="2147483662" r:id="rId31"/>
    <p:sldLayoutId id="2147483666" r:id="rId32"/>
    <p:sldLayoutId id="2147483684" r:id="rId33"/>
    <p:sldLayoutId id="2147483665" r:id="rId34"/>
    <p:sldLayoutId id="2147483659" r:id="rId35"/>
    <p:sldLayoutId id="2147483697" r:id="rId36"/>
    <p:sldLayoutId id="2147483682" r:id="rId37"/>
    <p:sldLayoutId id="2147483654" r:id="rId38"/>
    <p:sldLayoutId id="2147483676" r:id="rId39"/>
    <p:sldLayoutId id="2147483691" r:id="rId40"/>
    <p:sldLayoutId id="2147483712" r:id="rId41"/>
    <p:sldLayoutId id="2147483693" r:id="rId42"/>
    <p:sldLayoutId id="2147483690" r:id="rId43"/>
    <p:sldLayoutId id="2147483700" r:id="rId44"/>
    <p:sldLayoutId id="2147483692" r:id="rId45"/>
    <p:sldLayoutId id="2147483695" r:id="rId46"/>
    <p:sldLayoutId id="2147483696" r:id="rId47"/>
    <p:sldLayoutId id="2147483701" r:id="rId48"/>
    <p:sldLayoutId id="2147483702" r:id="rId49"/>
    <p:sldLayoutId id="2147483663" r:id="rId50"/>
    <p:sldLayoutId id="2147483698" r:id="rId51"/>
    <p:sldLayoutId id="2147483680" r:id="rId52"/>
    <p:sldLayoutId id="2147483713" r:id="rId53"/>
    <p:sldLayoutId id="2147483655" r:id="rId54"/>
    <p:sldLayoutId id="2147483714" r:id="rId55"/>
    <p:sldLayoutId id="2147483694" r:id="rId56"/>
  </p:sldLayoutIdLst>
  <p:hf hdr="0" dt="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347" userDrawn="1">
          <p15:clr>
            <a:srgbClr val="F26B43"/>
          </p15:clr>
        </p15:guide>
        <p15:guide id="3" pos="7333"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3"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3" y="1962867"/>
            <a:ext cx="11090275" cy="380928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4"/>
            <a:ext cx="7243376" cy="365125"/>
          </a:xfrm>
          <a:prstGeom prst="rect">
            <a:avLst/>
          </a:prstGeom>
        </p:spPr>
        <p:txBody>
          <a:bodyPr vert="horz" lIns="0" tIns="0" rIns="0" bIns="0" rtlCol="0" anchor="b"/>
          <a:lstStyle>
            <a:lvl1pPr algn="l">
              <a:defRPr sz="1000">
                <a:solidFill>
                  <a:schemeClr val="tx2"/>
                </a:solidFill>
              </a:defRPr>
            </a:lvl1pPr>
          </a:lstStyle>
          <a:p>
            <a:r>
              <a:rPr lang="en-GB"/>
              <a:t>Copyright © 2026 AQA and its licensors. All rights reserved.</a:t>
            </a:r>
            <a:endParaRPr lang="en-GB"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4"/>
            <a:ext cx="856874" cy="365125"/>
          </a:xfrm>
          <a:prstGeom prst="rect">
            <a:avLst/>
          </a:prstGeom>
        </p:spPr>
        <p:txBody>
          <a:bodyPr vert="horz" lIns="0" tIns="0" rIns="0" bIns="0" rtlCol="0" anchor="b"/>
          <a:lstStyle>
            <a:lvl1pPr algn="r">
              <a:defRPr sz="1000">
                <a:solidFill>
                  <a:schemeClr val="tx2"/>
                </a:solidFill>
              </a:defRPr>
            </a:lvl1pPr>
          </a:lstStyle>
          <a:p>
            <a:fld id="{39C6B835-EB63-4AE7-9628-740A286606E4}" type="slidenum">
              <a:rPr lang="en-GB" smtClean="0"/>
              <a:pPr/>
              <a:t>‹#›</a:t>
            </a:fld>
            <a:endParaRPr lang="en-GB"/>
          </a:p>
        </p:txBody>
      </p:sp>
      <p:sp>
        <p:nvSpPr>
          <p:cNvPr id="44" name="Freeform: Shape 43">
            <a:extLst>
              <a:ext uri="{FF2B5EF4-FFF2-40B4-BE49-F238E27FC236}">
                <a16:creationId xmlns:a16="http://schemas.microsoft.com/office/drawing/2014/main" id="{1765FA79-FB6D-08F9-0986-9112710905C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8" name="Graphic 6">
            <a:extLst>
              <a:ext uri="{FF2B5EF4-FFF2-40B4-BE49-F238E27FC236}">
                <a16:creationId xmlns:a16="http://schemas.microsoft.com/office/drawing/2014/main" id="{0700CE48-E1E7-5CF9-BA31-5A3DF3CD0F07}"/>
              </a:ext>
            </a:extLst>
          </p:cNvPr>
          <p:cNvGrpSpPr/>
          <p:nvPr userDrawn="1"/>
        </p:nvGrpSpPr>
        <p:grpSpPr>
          <a:xfrm>
            <a:off x="550862" y="6145831"/>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996230337"/>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 id="2147483733" r:id="rId18"/>
    <p:sldLayoutId id="2147483734" r:id="rId19"/>
    <p:sldLayoutId id="2147483735" r:id="rId20"/>
    <p:sldLayoutId id="2147483736" r:id="rId21"/>
    <p:sldLayoutId id="2147483737" r:id="rId22"/>
    <p:sldLayoutId id="2147483738" r:id="rId23"/>
    <p:sldLayoutId id="2147483739" r:id="rId24"/>
    <p:sldLayoutId id="2147483740" r:id="rId25"/>
    <p:sldLayoutId id="2147483741" r:id="rId26"/>
    <p:sldLayoutId id="2147483742" r:id="rId27"/>
    <p:sldLayoutId id="2147483743" r:id="rId28"/>
    <p:sldLayoutId id="2147483744" r:id="rId29"/>
    <p:sldLayoutId id="2147483745" r:id="rId30"/>
    <p:sldLayoutId id="2147483746" r:id="rId31"/>
    <p:sldLayoutId id="2147483747" r:id="rId32"/>
    <p:sldLayoutId id="2147483748" r:id="rId33"/>
    <p:sldLayoutId id="2147483749" r:id="rId34"/>
    <p:sldLayoutId id="2147483750" r:id="rId35"/>
    <p:sldLayoutId id="2147483751" r:id="rId36"/>
    <p:sldLayoutId id="2147483752" r:id="rId37"/>
    <p:sldLayoutId id="2147483753" r:id="rId38"/>
    <p:sldLayoutId id="2147483754" r:id="rId39"/>
    <p:sldLayoutId id="2147483755" r:id="rId40"/>
    <p:sldLayoutId id="2147483756" r:id="rId41"/>
    <p:sldLayoutId id="2147483757" r:id="rId42"/>
    <p:sldLayoutId id="2147483758" r:id="rId43"/>
    <p:sldLayoutId id="2147483759" r:id="rId44"/>
    <p:sldLayoutId id="2147483760" r:id="rId45"/>
    <p:sldLayoutId id="2147483761" r:id="rId46"/>
    <p:sldLayoutId id="2147483762" r:id="rId47"/>
    <p:sldLayoutId id="2147483763" r:id="rId48"/>
    <p:sldLayoutId id="2147483764" r:id="rId49"/>
    <p:sldLayoutId id="2147483765" r:id="rId50"/>
    <p:sldLayoutId id="2147483766" r:id="rId51"/>
    <p:sldLayoutId id="2147483767" r:id="rId52"/>
    <p:sldLayoutId id="2147483768" r:id="rId53"/>
    <p:sldLayoutId id="2147483769" r:id="rId54"/>
    <p:sldLayoutId id="2147483770" r:id="rId55"/>
    <p:sldLayoutId id="2147483771" r:id="rId56"/>
  </p:sldLayoutIdLst>
  <p:hf hdr="0" dt="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47">
          <p15:clr>
            <a:srgbClr val="F26B43"/>
          </p15:clr>
        </p15:guide>
        <p15:guide id="3" pos="7333">
          <p15:clr>
            <a:srgbClr val="F26B43"/>
          </p15:clr>
        </p15:guide>
        <p15:guide id="4" orient="horz" pos="4096">
          <p15:clr>
            <a:srgbClr val="F26B43"/>
          </p15:clr>
        </p15:guide>
        <p15:guide id="5" orient="horz" pos="3636">
          <p15:clr>
            <a:srgbClr val="F26B43"/>
          </p15:clr>
        </p15:guide>
        <p15:guide id="6" orient="horz" pos="123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3"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3" y="1962867"/>
            <a:ext cx="11090275" cy="380928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4"/>
            <a:ext cx="7243376" cy="365125"/>
          </a:xfrm>
          <a:prstGeom prst="rect">
            <a:avLst/>
          </a:prstGeom>
        </p:spPr>
        <p:txBody>
          <a:bodyPr vert="horz" lIns="0" tIns="0" rIns="0" bIns="0" rtlCol="0" anchor="b"/>
          <a:lstStyle>
            <a:lvl1pPr algn="l">
              <a:defRPr sz="1000">
                <a:solidFill>
                  <a:schemeClr val="tx2"/>
                </a:solidFill>
              </a:defRPr>
            </a:lvl1pPr>
          </a:lstStyle>
          <a:p>
            <a:r>
              <a:rPr lang="en-GB" dirty="0"/>
              <a:t>Copyright © 2025 AQA and its licensors. All rights reserved.</a:t>
            </a:r>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4"/>
            <a:ext cx="856874" cy="365125"/>
          </a:xfrm>
          <a:prstGeom prst="rect">
            <a:avLst/>
          </a:prstGeom>
        </p:spPr>
        <p:txBody>
          <a:bodyPr vert="horz" lIns="0" tIns="0" rIns="0" bIns="0" rtlCol="0" anchor="b"/>
          <a:lstStyle>
            <a:lvl1pPr algn="r">
              <a:defRPr sz="1000">
                <a:solidFill>
                  <a:schemeClr val="tx2"/>
                </a:solidFill>
              </a:defRPr>
            </a:lvl1pPr>
          </a:lstStyle>
          <a:p>
            <a:fld id="{39C6B835-EB63-4AE7-9628-740A286606E4}" type="slidenum">
              <a:rPr lang="en-GB" smtClean="0"/>
              <a:pPr/>
              <a:t>‹#›</a:t>
            </a:fld>
            <a:endParaRPr lang="en-GB"/>
          </a:p>
        </p:txBody>
      </p:sp>
      <p:sp>
        <p:nvSpPr>
          <p:cNvPr id="44" name="Freeform: Shape 43">
            <a:extLst>
              <a:ext uri="{FF2B5EF4-FFF2-40B4-BE49-F238E27FC236}">
                <a16:creationId xmlns:a16="http://schemas.microsoft.com/office/drawing/2014/main" id="{1765FA79-FB6D-08F9-0986-9112710905C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8" name="Graphic 6">
            <a:extLst>
              <a:ext uri="{FF2B5EF4-FFF2-40B4-BE49-F238E27FC236}">
                <a16:creationId xmlns:a16="http://schemas.microsoft.com/office/drawing/2014/main" id="{0700CE48-E1E7-5CF9-BA31-5A3DF3CD0F07}"/>
              </a:ext>
            </a:extLst>
          </p:cNvPr>
          <p:cNvGrpSpPr/>
          <p:nvPr userDrawn="1"/>
        </p:nvGrpSpPr>
        <p:grpSpPr>
          <a:xfrm>
            <a:off x="550862" y="6145831"/>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8240491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26" r:id="rId54"/>
    <p:sldLayoutId id="2147483827" r:id="rId55"/>
    <p:sldLayoutId id="2147483828" r:id="rId56"/>
  </p:sldLayoutIdLst>
  <p:hf hdr="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47">
          <p15:clr>
            <a:srgbClr val="F26B43"/>
          </p15:clr>
        </p15:guide>
        <p15:guide id="3" pos="7333">
          <p15:clr>
            <a:srgbClr val="F26B43"/>
          </p15:clr>
        </p15:guide>
        <p15:guide id="4" orient="horz" pos="4096">
          <p15:clr>
            <a:srgbClr val="F26B43"/>
          </p15:clr>
        </p15:guide>
        <p15:guide id="5" orient="horz" pos="3636">
          <p15:clr>
            <a:srgbClr val="F26B43"/>
          </p15:clr>
        </p15:guide>
        <p15:guide id="6" orient="horz" pos="123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5.xml"/></Relationships>
</file>

<file path=ppt/slides/_rels/slide71.xml.rels><?xml version="1.0" encoding="UTF-8" standalone="yes"?>
<Relationships xmlns="http://schemas.openxmlformats.org/package/2006/relationships"><Relationship Id="rId3" Type="http://schemas.openxmlformats.org/officeDocument/2006/relationships/hyperlink" Target="https://www.aqa.org.uk/" TargetMode="External"/><Relationship Id="rId2" Type="http://schemas.openxmlformats.org/officeDocument/2006/relationships/hyperlink" Target="mailto:english-gcse@aqa.org.uk" TargetMode="External"/><Relationship Id="rId1" Type="http://schemas.openxmlformats.org/officeDocument/2006/relationships/slideLayout" Target="../slideLayouts/slideLayout1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0A7269-168F-5F13-539B-7FCCA6DBCA06}"/>
              </a:ext>
            </a:extLst>
          </p:cNvPr>
          <p:cNvSpPr>
            <a:spLocks noGrp="1"/>
          </p:cNvSpPr>
          <p:nvPr>
            <p:ph type="ctrTitle"/>
          </p:nvPr>
        </p:nvSpPr>
        <p:spPr>
          <a:xfrm>
            <a:off x="550863" y="2026763"/>
            <a:ext cx="9098463" cy="2554662"/>
          </a:xfrm>
        </p:spPr>
        <p:txBody>
          <a:bodyPr>
            <a:normAutofit fontScale="90000"/>
          </a:bodyPr>
          <a:lstStyle/>
          <a:p>
            <a:r>
              <a:rPr lang="en-GB" dirty="0"/>
              <a:t>Focus on success: </a:t>
            </a:r>
            <a:br>
              <a:rPr lang="en-GB" dirty="0"/>
            </a:br>
            <a:r>
              <a:rPr lang="en-GB" dirty="0"/>
              <a:t>GCSE English Language</a:t>
            </a:r>
          </a:p>
        </p:txBody>
      </p:sp>
      <p:sp>
        <p:nvSpPr>
          <p:cNvPr id="4" name="Text Placeholder 3">
            <a:extLst>
              <a:ext uri="{FF2B5EF4-FFF2-40B4-BE49-F238E27FC236}">
                <a16:creationId xmlns:a16="http://schemas.microsoft.com/office/drawing/2014/main" id="{F5BFEFE1-FE19-C196-6C84-09B5E4C68DB2}"/>
              </a:ext>
            </a:extLst>
          </p:cNvPr>
          <p:cNvSpPr>
            <a:spLocks noGrp="1"/>
          </p:cNvSpPr>
          <p:nvPr>
            <p:ph type="body" idx="1"/>
          </p:nvPr>
        </p:nvSpPr>
        <p:spPr/>
        <p:txBody>
          <a:bodyPr>
            <a:normAutofit/>
          </a:bodyPr>
          <a:lstStyle/>
          <a:p>
            <a:r>
              <a:rPr lang="en-GB" sz="3000" dirty="0"/>
              <a:t>Focus on: Managing multiple texts</a:t>
            </a:r>
          </a:p>
        </p:txBody>
      </p:sp>
      <p:sp>
        <p:nvSpPr>
          <p:cNvPr id="5" name="Text Placeholder 3">
            <a:extLst>
              <a:ext uri="{FF2B5EF4-FFF2-40B4-BE49-F238E27FC236}">
                <a16:creationId xmlns:a16="http://schemas.microsoft.com/office/drawing/2014/main" id="{8E37DC82-D8C8-F161-8B6F-3575D86DA0FA}"/>
              </a:ext>
            </a:extLst>
          </p:cNvPr>
          <p:cNvSpPr txBox="1">
            <a:spLocks/>
          </p:cNvSpPr>
          <p:nvPr/>
        </p:nvSpPr>
        <p:spPr>
          <a:xfrm>
            <a:off x="550863" y="5147036"/>
            <a:ext cx="8021246" cy="538718"/>
          </a:xfrm>
          <a:prstGeom prst="rect">
            <a:avLst/>
          </a:prstGeom>
        </p:spPr>
        <p:txBody>
          <a:bodyPr vert="horz" lIns="0" tIns="0" rIns="0" bIns="0" rtlCol="0">
            <a:normAutofit/>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2400" b="0" kern="1200">
                <a:solidFill>
                  <a:schemeClr val="bg1"/>
                </a:solidFill>
                <a:latin typeface="Source Sans Pro Semibold" panose="020B0603030403020204" pitchFamily="34" charset="0"/>
                <a:ea typeface="+mn-ea"/>
                <a:cs typeface="+mn-cs"/>
              </a:defRPr>
            </a:lvl1pPr>
            <a:lvl2pPr marL="457200" indent="0" algn="l" defTabSz="914400" rtl="0" eaLnBrk="1" latinLnBrk="0" hangingPunct="1">
              <a:lnSpc>
                <a:spcPct val="110000"/>
              </a:lnSpc>
              <a:spcBef>
                <a:spcPts val="600"/>
              </a:spcBef>
              <a:spcAft>
                <a:spcPts val="800"/>
              </a:spcAft>
              <a:buFont typeface="Arial" panose="020B0604020202020204" pitchFamily="34" charset="0"/>
              <a:buNone/>
              <a:defRPr sz="2000" kern="1200">
                <a:solidFill>
                  <a:schemeClr val="tx1">
                    <a:tint val="75000"/>
                  </a:schemeClr>
                </a:solidFill>
                <a:latin typeface="Source Sans Pro Semibold" panose="020B0603030403020204" pitchFamily="34" charset="0"/>
                <a:ea typeface="+mn-ea"/>
                <a:cs typeface="+mn-cs"/>
              </a:defRPr>
            </a:lvl2pPr>
            <a:lvl3pPr marL="914400" indent="0" algn="l" defTabSz="914400" rtl="0" eaLnBrk="1" latinLnBrk="0" hangingPunct="1">
              <a:lnSpc>
                <a:spcPct val="110000"/>
              </a:lnSpc>
              <a:spcBef>
                <a:spcPts val="200"/>
              </a:spcBef>
              <a:spcAft>
                <a:spcPts val="20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10000"/>
              </a:lnSpc>
              <a:spcBef>
                <a:spcPts val="200"/>
              </a:spcBef>
              <a:spcAft>
                <a:spcPts val="20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10000"/>
              </a:lnSpc>
              <a:spcBef>
                <a:spcPts val="200"/>
              </a:spcBef>
              <a:spcAft>
                <a:spcPts val="20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110000"/>
              </a:lnSpc>
              <a:spcBef>
                <a:spcPts val="200"/>
              </a:spcBef>
              <a:spcAft>
                <a:spcPts val="200"/>
              </a:spcAft>
              <a:buFont typeface="Source Sans Pro" panose="020B0503030403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white"/>
                </a:solidFill>
                <a:effectLst/>
                <a:uLnTx/>
                <a:uFillTx/>
                <a:latin typeface="Source Sans Pro Semibold" panose="020B0603030403020204" pitchFamily="34" charset="0"/>
                <a:ea typeface="+mn-ea"/>
                <a:cs typeface="+mn-cs"/>
              </a:rPr>
              <a:t>Version 1.1</a:t>
            </a:r>
          </a:p>
        </p:txBody>
      </p:sp>
    </p:spTree>
    <p:extLst>
      <p:ext uri="{BB962C8B-B14F-4D97-AF65-F5344CB8AC3E}">
        <p14:creationId xmlns:p14="http://schemas.microsoft.com/office/powerpoint/2010/main" val="1524129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1D185-00B6-1B52-A44A-91A375B127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EE2EEF-8BF2-B3CC-D549-C387EC057EE6}"/>
              </a:ext>
            </a:extLst>
          </p:cNvPr>
          <p:cNvSpPr>
            <a:spLocks noGrp="1"/>
          </p:cNvSpPr>
          <p:nvPr>
            <p:ph type="title"/>
          </p:nvPr>
        </p:nvSpPr>
        <p:spPr/>
        <p:txBody>
          <a:bodyPr/>
          <a:lstStyle/>
          <a:p>
            <a:r>
              <a:rPr lang="en-GB" dirty="0"/>
              <a:t>Creative approaches to comparing texts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AA095E9F-6FBD-6FBF-89D0-7B5B4667B940}"/>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119A81D1-F202-B569-6243-08DAE47DA059}"/>
              </a:ext>
            </a:extLst>
          </p:cNvPr>
          <p:cNvSpPr>
            <a:spLocks noGrp="1"/>
          </p:cNvSpPr>
          <p:nvPr>
            <p:ph type="sldNum" sz="quarter" idx="11"/>
          </p:nvPr>
        </p:nvSpPr>
        <p:spPr/>
        <p:txBody>
          <a:bodyPr/>
          <a:lstStyle/>
          <a:p>
            <a:fld id="{39C6B835-EB63-4AE7-9628-740A286606E4}" type="slidenum">
              <a:rPr lang="en-GB" smtClean="0"/>
              <a:pPr/>
              <a:t>10</a:t>
            </a:fld>
            <a:endParaRPr lang="en-GB"/>
          </a:p>
        </p:txBody>
      </p:sp>
      <p:sp>
        <p:nvSpPr>
          <p:cNvPr id="5" name="Content Placeholder 2">
            <a:extLst>
              <a:ext uri="{FF2B5EF4-FFF2-40B4-BE49-F238E27FC236}">
                <a16:creationId xmlns:a16="http://schemas.microsoft.com/office/drawing/2014/main" id="{D7DF047C-1437-3C80-3251-5579D5698CBF}"/>
              </a:ext>
            </a:extLst>
          </p:cNvPr>
          <p:cNvSpPr txBox="1">
            <a:spLocks/>
          </p:cNvSpPr>
          <p:nvPr/>
        </p:nvSpPr>
        <p:spPr>
          <a:xfrm>
            <a:off x="550862" y="1962000"/>
            <a:ext cx="11090275" cy="3642387"/>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rPr>
              <a:t>In this section, we will explore different ways of engaging students in the skills of synthesis, comparison and inference, and we will consider the relevance of these skills in the real world.</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2313107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0DEFD-356A-4677-FAEA-7D3025177A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63C6C-326D-4E43-B09A-0845AC0FBDF2}"/>
              </a:ext>
            </a:extLst>
          </p:cNvPr>
          <p:cNvSpPr>
            <a:spLocks noGrp="1"/>
          </p:cNvSpPr>
          <p:nvPr>
            <p:ph type="title"/>
          </p:nvPr>
        </p:nvSpPr>
        <p:spPr/>
        <p:txBody>
          <a:bodyPr/>
          <a:lstStyle/>
          <a:p>
            <a:r>
              <a:rPr lang="en-GB" dirty="0"/>
              <a:t>Activity 1: Using images to improve skills for	 Question 2</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2B800DF0-89DD-0FF8-93EA-065144C0DCFC}"/>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F09B5F8-878C-353C-C90E-E79BF6EFCE41}"/>
              </a:ext>
            </a:extLst>
          </p:cNvPr>
          <p:cNvSpPr>
            <a:spLocks noGrp="1"/>
          </p:cNvSpPr>
          <p:nvPr>
            <p:ph type="sldNum" sz="quarter" idx="11"/>
          </p:nvPr>
        </p:nvSpPr>
        <p:spPr/>
        <p:txBody>
          <a:bodyPr/>
          <a:lstStyle/>
          <a:p>
            <a:fld id="{39C6B835-EB63-4AE7-9628-740A286606E4}" type="slidenum">
              <a:rPr lang="en-GB" smtClean="0"/>
              <a:pPr/>
              <a:t>11</a:t>
            </a:fld>
            <a:endParaRPr lang="en-GB"/>
          </a:p>
        </p:txBody>
      </p:sp>
      <p:sp>
        <p:nvSpPr>
          <p:cNvPr id="5" name="Content Placeholder 2">
            <a:extLst>
              <a:ext uri="{FF2B5EF4-FFF2-40B4-BE49-F238E27FC236}">
                <a16:creationId xmlns:a16="http://schemas.microsoft.com/office/drawing/2014/main" id="{659CBB58-A1D9-73C6-4EA3-3C401C87C7BC}"/>
              </a:ext>
            </a:extLst>
          </p:cNvPr>
          <p:cNvSpPr txBox="1">
            <a:spLocks/>
          </p:cNvSpPr>
          <p:nvPr/>
        </p:nvSpPr>
        <p:spPr>
          <a:xfrm>
            <a:off x="550862" y="1962000"/>
            <a:ext cx="110902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Using images is a helpful starting point for students. It provides them with a conceptual/cognitive framework with which to think about the skills of synthesis and summary in preparation for written texts. </a:t>
            </a:r>
          </a:p>
          <a:p>
            <a:pPr marL="285750" marR="0" lvl="0" indent="-28575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285750" marR="0" lvl="0" indent="-28575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Visual stimuli are often a good way into reading activities, so this sort of activity can be adapted to the scheme of work you’re teaching (for example, two images of a dinner party to support your work on An Inspector Calls).</a:t>
            </a:r>
          </a:p>
          <a:p>
            <a:pPr marL="285750" marR="0" lvl="0" indent="-28575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R="0" lvl="0" algn="l" defTabSz="457200" rtl="0" eaLnBrk="1" fontAlgn="auto" latinLnBrk="0" hangingPunct="1">
              <a:lnSpc>
                <a:spcPct val="100000"/>
              </a:lnSpc>
              <a:spcBef>
                <a:spcPts val="400"/>
              </a:spcBef>
              <a:spcAft>
                <a:spcPts val="0"/>
              </a:spcAft>
              <a:buSzTx/>
              <a:tabLst/>
              <a:defRPr/>
            </a:pPr>
            <a:r>
              <a:rPr kumimoji="0" lang="en-GB" sz="1800" i="0" u="none" strike="noStrike" kern="1200" cap="none" spc="0" normalizeH="0" baseline="0" noProof="0" dirty="0">
                <a:ln>
                  <a:noFill/>
                </a:ln>
                <a:solidFill>
                  <a:schemeClr val="tx1"/>
                </a:solidFill>
                <a:effectLst/>
                <a:uLnTx/>
                <a:uFillTx/>
                <a:ea typeface="+mn-ea"/>
                <a:cs typeface="+mn-cs"/>
              </a:rPr>
              <a:t>Please turn to page 5 of the </a:t>
            </a:r>
            <a:r>
              <a:rPr kumimoji="0" lang="en-GB" sz="1800" i="1" u="none" strike="noStrike" kern="1200" cap="none" spc="0" normalizeH="0" baseline="0" noProof="0" dirty="0">
                <a:ln>
                  <a:noFill/>
                </a:ln>
                <a:solidFill>
                  <a:schemeClr val="tx1"/>
                </a:solidFill>
                <a:effectLst/>
                <a:uLnTx/>
                <a:uFillTx/>
                <a:ea typeface="+mn-ea"/>
                <a:cs typeface="+mn-cs"/>
              </a:rPr>
              <a:t>Activities booklet</a:t>
            </a:r>
            <a:r>
              <a:rPr kumimoji="0" lang="en-GB" sz="1800" i="0" u="none" strike="noStrike" kern="1200" cap="none" spc="0" normalizeH="0" baseline="0" noProof="0" dirty="0">
                <a:ln>
                  <a:noFill/>
                </a:ln>
                <a:solidFill>
                  <a:schemeClr val="tx1"/>
                </a:solidFill>
                <a:effectLst/>
                <a:uLnTx/>
                <a:uFillTx/>
                <a:ea typeface="+mn-ea"/>
                <a:cs typeface="+mn-cs"/>
              </a:rPr>
              <a:t>. </a:t>
            </a:r>
          </a:p>
          <a:p>
            <a:pPr marL="285750" marR="0" lvl="0" indent="-28575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i="0" u="none" strike="noStrike" kern="1200" cap="none" spc="0" normalizeH="0" baseline="0" noProof="0" dirty="0">
              <a:ln>
                <a:noFill/>
              </a:ln>
              <a:solidFill>
                <a:schemeClr val="tx1"/>
              </a:solidFill>
              <a:effectLst/>
              <a:uLnTx/>
              <a:uFillTx/>
              <a:ea typeface="+mn-ea"/>
              <a:cs typeface="+mn-cs"/>
            </a:endParaRPr>
          </a:p>
          <a:p>
            <a:pPr marR="0" lvl="0" algn="l" defTabSz="457200" rtl="0" eaLnBrk="1" fontAlgn="auto" latinLnBrk="0" hangingPunct="1">
              <a:lnSpc>
                <a:spcPct val="100000"/>
              </a:lnSpc>
              <a:spcBef>
                <a:spcPts val="400"/>
              </a:spcBef>
              <a:spcAft>
                <a:spcPts val="0"/>
              </a:spcAft>
              <a:buSzTx/>
              <a:tabLst/>
              <a:defRPr/>
            </a:pPr>
            <a:r>
              <a:rPr kumimoji="0" lang="en-GB" sz="1800" i="0" u="none" strike="noStrike" kern="1200" cap="none" spc="0" normalizeH="0" baseline="0" noProof="0" dirty="0">
                <a:ln>
                  <a:noFill/>
                </a:ln>
                <a:solidFill>
                  <a:schemeClr val="tx1"/>
                </a:solidFill>
                <a:effectLst/>
                <a:uLnTx/>
                <a:uFillTx/>
                <a:ea typeface="+mn-ea"/>
                <a:cs typeface="+mn-cs"/>
              </a:rPr>
              <a:t>After completing the activity, you can cross-reference your answers against the model provided on page 6 of your </a:t>
            </a:r>
            <a:r>
              <a:rPr kumimoji="0" lang="en-GB" sz="1800" i="1" u="none" strike="noStrike" kern="1200" cap="none" spc="0" normalizeH="0" baseline="0" noProof="0" dirty="0">
                <a:ln>
                  <a:noFill/>
                </a:ln>
                <a:solidFill>
                  <a:schemeClr val="tx1"/>
                </a:solidFill>
                <a:effectLst/>
                <a:uLnTx/>
                <a:uFillTx/>
                <a:ea typeface="+mn-ea"/>
                <a:cs typeface="+mn-cs"/>
              </a:rPr>
              <a:t>Handouts booklet</a:t>
            </a:r>
            <a:r>
              <a:rPr kumimoji="0" lang="en-GB" sz="1800" i="0" u="none" strike="noStrike" kern="1200" cap="none" spc="0" normalizeH="0" baseline="0" noProof="0" dirty="0">
                <a:ln>
                  <a:noFill/>
                </a:ln>
                <a:solidFill>
                  <a:schemeClr val="tx1"/>
                </a:solidFill>
                <a:effectLst/>
                <a:uLnTx/>
                <a:uFillTx/>
                <a:ea typeface="+mn-ea"/>
                <a:cs typeface="+mn-cs"/>
              </a:rPr>
              <a:t>.</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599125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BD9E0-8DB4-0059-FD04-B71E25A0F9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380F7F-FDDE-657B-51FB-65A833C84DA1}"/>
              </a:ext>
            </a:extLst>
          </p:cNvPr>
          <p:cNvSpPr>
            <a:spLocks noGrp="1"/>
          </p:cNvSpPr>
          <p:nvPr>
            <p:ph type="title"/>
          </p:nvPr>
        </p:nvSpPr>
        <p:spPr/>
        <p:txBody>
          <a:bodyPr/>
          <a:lstStyle/>
          <a:p>
            <a:r>
              <a:rPr lang="en-US" dirty="0"/>
              <a:t>Activity 2: Comparing example student responses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1DB70FE8-18A7-3EC0-F806-B339F0C12B1B}"/>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AD3DA32-0AF9-D216-F35E-FA11661DFBF1}"/>
              </a:ext>
            </a:extLst>
          </p:cNvPr>
          <p:cNvSpPr>
            <a:spLocks noGrp="1"/>
          </p:cNvSpPr>
          <p:nvPr>
            <p:ph type="sldNum" sz="quarter" idx="11"/>
          </p:nvPr>
        </p:nvSpPr>
        <p:spPr/>
        <p:txBody>
          <a:bodyPr/>
          <a:lstStyle/>
          <a:p>
            <a:fld id="{39C6B835-EB63-4AE7-9628-740A286606E4}" type="slidenum">
              <a:rPr lang="en-GB" smtClean="0"/>
              <a:pPr/>
              <a:t>12</a:t>
            </a:fld>
            <a:endParaRPr lang="en-GB"/>
          </a:p>
        </p:txBody>
      </p:sp>
      <p:sp>
        <p:nvSpPr>
          <p:cNvPr id="5" name="Content Placeholder 2">
            <a:extLst>
              <a:ext uri="{FF2B5EF4-FFF2-40B4-BE49-F238E27FC236}">
                <a16:creationId xmlns:a16="http://schemas.microsoft.com/office/drawing/2014/main" id="{8143B86C-68D1-38BD-EEE4-EFC7C2FFC1FE}"/>
              </a:ext>
            </a:extLst>
          </p:cNvPr>
          <p:cNvSpPr txBox="1">
            <a:spLocks/>
          </p:cNvSpPr>
          <p:nvPr/>
        </p:nvSpPr>
        <p:spPr>
          <a:xfrm>
            <a:off x="550862" y="1962000"/>
            <a:ext cx="110902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Using images as the basis of a Question 2-style question builds confidence before applying skills of synthesis and inference to written texts.</a:t>
            </a:r>
          </a:p>
          <a:p>
            <a:pPr marL="285750" indent="-285750">
              <a:lnSpc>
                <a:spcPct val="100000"/>
              </a:lnSpc>
              <a:spcBef>
                <a:spcPts val="0"/>
              </a:spcBef>
              <a:spcAft>
                <a:spcPts val="800"/>
              </a:spcAft>
              <a:buFont typeface="Arial" panose="020B0604020202020204" pitchFamily="34" charset="0"/>
              <a:buChar char="•"/>
            </a:pPr>
            <a:endParaRPr lang="en-GB"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dirty="0">
                <a:solidFill>
                  <a:schemeClr val="tx1"/>
                </a:solidFill>
                <a:ea typeface="Open Sans" pitchFamily="2" charset="0"/>
                <a:cs typeface="Open Sans" pitchFamily="2" charset="0"/>
              </a:rPr>
              <a:t>Both images show different learning environments. Use details from both sources to write a summary of what you understand about the differences between the classrooms.</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Consider the two example responses on page 7 of the </a:t>
            </a:r>
            <a:r>
              <a:rPr lang="en-GB" b="0" i="1" dirty="0">
                <a:solidFill>
                  <a:schemeClr val="tx1"/>
                </a:solidFill>
                <a:ea typeface="Open Sans" pitchFamily="2" charset="0"/>
                <a:cs typeface="Open Sans" pitchFamily="2" charset="0"/>
              </a:rPr>
              <a:t>Handouts booklet </a:t>
            </a:r>
            <a:r>
              <a:rPr lang="en-GB" b="0" dirty="0">
                <a:solidFill>
                  <a:schemeClr val="tx1"/>
                </a:solidFill>
                <a:ea typeface="Open Sans" pitchFamily="2" charset="0"/>
                <a:cs typeface="Open Sans" pitchFamily="2" charset="0"/>
              </a:rPr>
              <a:t>and complete the task on page 8 of the </a:t>
            </a:r>
            <a:r>
              <a:rPr lang="en-GB" b="0" i="1" dirty="0">
                <a:solidFill>
                  <a:schemeClr val="tx1"/>
                </a:solidFill>
                <a:ea typeface="Open Sans" pitchFamily="2" charset="0"/>
                <a:cs typeface="Open Sans" pitchFamily="2" charset="0"/>
              </a:rPr>
              <a:t>Activities booklet</a:t>
            </a:r>
            <a:r>
              <a:rPr lang="en-GB" b="0" dirty="0">
                <a:solidFill>
                  <a:schemeClr val="tx1"/>
                </a:solidFill>
                <a:ea typeface="Open Sans" pitchFamily="2" charset="0"/>
                <a:cs typeface="Open Sans" pitchFamily="2" charset="0"/>
              </a:rPr>
              <a:t>. </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When complete, you can cross-reference your observations against the commentary provided on page 39 of your </a:t>
            </a:r>
            <a:r>
              <a:rPr lang="en-GB" b="0" i="1" dirty="0">
                <a:solidFill>
                  <a:schemeClr val="tx1"/>
                </a:solidFill>
                <a:ea typeface="Open Sans" pitchFamily="2" charset="0"/>
                <a:cs typeface="Open Sans" pitchFamily="2" charset="0"/>
              </a:rPr>
              <a:t>Handouts booklet</a:t>
            </a:r>
            <a:r>
              <a:rPr lang="en-GB" b="0" dirty="0">
                <a:solidFill>
                  <a:schemeClr val="tx1"/>
                </a:solidFill>
                <a:ea typeface="Open Sans" pitchFamily="2" charset="0"/>
                <a:cs typeface="Open Sans" pitchFamily="2" charset="0"/>
              </a:rPr>
              <a:t>. </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106688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6A254-0A35-2487-B4F1-FB73C1775C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A62066-4E99-6FFE-AE8D-B62AF96D0228}"/>
              </a:ext>
            </a:extLst>
          </p:cNvPr>
          <p:cNvSpPr>
            <a:spLocks noGrp="1"/>
          </p:cNvSpPr>
          <p:nvPr>
            <p:ph type="title"/>
          </p:nvPr>
        </p:nvSpPr>
        <p:spPr/>
        <p:txBody>
          <a:bodyPr/>
          <a:lstStyle/>
          <a:p>
            <a:r>
              <a:rPr lang="en-US" dirty="0"/>
              <a:t>Connecting ‘like with like’ and inferring from differences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B0337A19-7572-0851-5A81-9450BF24EE16}"/>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A7467EB-167A-1CBD-195A-74A1E54D59DD}"/>
              </a:ext>
            </a:extLst>
          </p:cNvPr>
          <p:cNvSpPr>
            <a:spLocks noGrp="1"/>
          </p:cNvSpPr>
          <p:nvPr>
            <p:ph type="sldNum" sz="quarter" idx="11"/>
          </p:nvPr>
        </p:nvSpPr>
        <p:spPr/>
        <p:txBody>
          <a:bodyPr/>
          <a:lstStyle/>
          <a:p>
            <a:fld id="{39C6B835-EB63-4AE7-9628-740A286606E4}" type="slidenum">
              <a:rPr lang="en-GB" smtClean="0"/>
              <a:pPr/>
              <a:t>13</a:t>
            </a:fld>
            <a:endParaRPr lang="en-GB"/>
          </a:p>
        </p:txBody>
      </p:sp>
      <p:sp>
        <p:nvSpPr>
          <p:cNvPr id="5" name="Content Placeholder 2">
            <a:extLst>
              <a:ext uri="{FF2B5EF4-FFF2-40B4-BE49-F238E27FC236}">
                <a16:creationId xmlns:a16="http://schemas.microsoft.com/office/drawing/2014/main" id="{EFEE0A0F-69F5-41C8-3B61-CE11F0DE466F}"/>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412878"/>
              </a:buClr>
            </a:pPr>
            <a:endParaRPr lang="en-GB" dirty="0"/>
          </a:p>
          <a:p>
            <a:pPr>
              <a:buClr>
                <a:srgbClr val="412878"/>
              </a:buClr>
            </a:pPr>
            <a:endParaRPr lang="en-GB" dirty="0"/>
          </a:p>
          <a:p>
            <a:pPr>
              <a:buClr>
                <a:srgbClr val="412878"/>
              </a:buClr>
            </a:pPr>
            <a:endParaRPr lang="en-GB" dirty="0"/>
          </a:p>
          <a:p>
            <a:pPr>
              <a:buClr>
                <a:srgbClr val="412878"/>
              </a:buClr>
            </a:pPr>
            <a:endParaRPr lang="en-GB" dirty="0"/>
          </a:p>
          <a:p>
            <a:pPr marL="285750" indent="-285750">
              <a:buFont typeface="Arial" panose="020B0604020202020204" pitchFamily="34" charset="0"/>
              <a:buChar char="•"/>
            </a:pPr>
            <a:r>
              <a:rPr lang="en-GB" b="0" dirty="0">
                <a:solidFill>
                  <a:schemeClr val="tx1"/>
                </a:solidFill>
              </a:rPr>
              <a:t>Here are some links that might be made between the two sources:</a:t>
            </a:r>
          </a:p>
          <a:p>
            <a:pPr marL="644525" lvl="4" indent="-285750"/>
            <a:r>
              <a:rPr lang="en-GB" sz="1800" dirty="0"/>
              <a:t>T</a:t>
            </a:r>
            <a:r>
              <a:rPr lang="en-GB" sz="1800" b="0" dirty="0">
                <a:solidFill>
                  <a:schemeClr val="tx1"/>
                </a:solidFill>
              </a:rPr>
              <a:t>he ways that children are seated.</a:t>
            </a:r>
          </a:p>
          <a:p>
            <a:pPr marL="644525" lvl="4" indent="-285750"/>
            <a:r>
              <a:rPr lang="en-GB" sz="1800" dirty="0"/>
              <a:t>T</a:t>
            </a:r>
            <a:r>
              <a:rPr lang="en-GB" sz="1800" b="0" dirty="0">
                <a:solidFill>
                  <a:schemeClr val="tx1"/>
                </a:solidFill>
              </a:rPr>
              <a:t>he presence/absence of teachers.</a:t>
            </a:r>
          </a:p>
          <a:p>
            <a:pPr marL="644525" lvl="4" indent="-285750"/>
            <a:r>
              <a:rPr lang="en-GB" sz="1800" dirty="0"/>
              <a:t>T</a:t>
            </a:r>
            <a:r>
              <a:rPr lang="en-GB" sz="1800" b="0" dirty="0">
                <a:solidFill>
                  <a:schemeClr val="tx1"/>
                </a:solidFill>
              </a:rPr>
              <a:t>he physical/learning environment.</a:t>
            </a:r>
          </a:p>
          <a:p>
            <a:pPr lvl="3" indent="0">
              <a:buClr>
                <a:srgbClr val="412878"/>
              </a:buClr>
              <a:buSzPct val="60000"/>
              <a:buNone/>
            </a:pPr>
            <a:endParaRPr lang="en-GB" dirty="0"/>
          </a:p>
          <a:p>
            <a:pPr marL="285750" indent="-285750">
              <a:buFont typeface="Arial" panose="020B0604020202020204" pitchFamily="34" charset="0"/>
              <a:buChar char="•"/>
            </a:pPr>
            <a:r>
              <a:rPr lang="en-GB" b="0" dirty="0">
                <a:solidFill>
                  <a:schemeClr val="tx1"/>
                </a:solidFill>
              </a:rPr>
              <a:t>Can you identify any others?</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
        <p:nvSpPr>
          <p:cNvPr id="6" name="Rectangle: Rounded Corners 5">
            <a:extLst>
              <a:ext uri="{FF2B5EF4-FFF2-40B4-BE49-F238E27FC236}">
                <a16:creationId xmlns:a16="http://schemas.microsoft.com/office/drawing/2014/main" id="{633670DD-8843-578F-C002-D333BD8D0117}"/>
              </a:ext>
            </a:extLst>
          </p:cNvPr>
          <p:cNvSpPr/>
          <p:nvPr/>
        </p:nvSpPr>
        <p:spPr>
          <a:xfrm>
            <a:off x="550861" y="1962000"/>
            <a:ext cx="11090275" cy="1562411"/>
          </a:xfrm>
          <a:prstGeom prst="roundRect">
            <a:avLst/>
          </a:prstGeom>
          <a:solidFill>
            <a:schemeClr val="tx2"/>
          </a:solidFill>
          <a:ln w="25400" cap="flat" cmpd="sng" algn="ctr">
            <a:solidFill>
              <a:srgbClr val="FFFFFE">
                <a:hueOff val="0"/>
                <a:satOff val="0"/>
                <a:lumOff val="0"/>
                <a:alphaOff val="0"/>
              </a:srgb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Arial"/>
              <a:ea typeface="+mn-ea"/>
              <a:cs typeface="+mn-cs"/>
            </a:endParaRPr>
          </a:p>
        </p:txBody>
      </p:sp>
      <p:sp>
        <p:nvSpPr>
          <p:cNvPr id="7" name="Rectangle: Rounded Corners 4">
            <a:extLst>
              <a:ext uri="{FF2B5EF4-FFF2-40B4-BE49-F238E27FC236}">
                <a16:creationId xmlns:a16="http://schemas.microsoft.com/office/drawing/2014/main" id="{8ABC7081-E4F5-59EC-3D48-BCED85ACD511}"/>
              </a:ext>
            </a:extLst>
          </p:cNvPr>
          <p:cNvSpPr txBox="1"/>
          <p:nvPr/>
        </p:nvSpPr>
        <p:spPr>
          <a:xfrm>
            <a:off x="809766" y="2047575"/>
            <a:ext cx="10578669" cy="1409870"/>
          </a:xfrm>
          <a:prstGeom prst="rect">
            <a:avLst/>
          </a:prstGeom>
          <a:noFill/>
          <a:ln>
            <a:noFill/>
          </a:ln>
          <a:effectLst/>
        </p:spPr>
        <p:txBody>
          <a:bodyPr spcFirstLastPara="0" vert="horz" wrap="square" lIns="53340" tIns="53340" rIns="53340" bIns="53340" numCol="1" spcCol="1270" anchor="ctr" anchorCtr="0">
            <a:noAutofit/>
          </a:bodyPr>
          <a:lstStyle/>
          <a:p>
            <a:pPr marL="0" marR="0" lvl="0" indent="0" defTabSz="457200" eaLnBrk="1" fontAlgn="auto" latinLnBrk="0" hangingPunct="1">
              <a:lnSpc>
                <a:spcPct val="100000"/>
              </a:lnSpc>
              <a:spcBef>
                <a:spcPts val="0"/>
              </a:spcBef>
              <a:spcAft>
                <a:spcPts val="0"/>
              </a:spcAft>
              <a:buClrTx/>
              <a:buSzTx/>
              <a:buFontTx/>
              <a:buNone/>
              <a:tabLst/>
              <a:defRPr/>
            </a:pPr>
            <a:r>
              <a:rPr lang="en-GB" kern="0" dirty="0">
                <a:solidFill>
                  <a:srgbClr val="FFFFFF"/>
                </a:solidFill>
              </a:rPr>
              <a:t>“</a:t>
            </a:r>
            <a:r>
              <a:rPr kumimoji="0" lang="en-GB" sz="1800" b="0" i="0" u="none" strike="noStrike" kern="0" cap="none" spc="0" normalizeH="0" baseline="0" noProof="0" dirty="0">
                <a:ln>
                  <a:noFill/>
                </a:ln>
                <a:solidFill>
                  <a:srgbClr val="FFFFFF"/>
                </a:solidFill>
                <a:effectLst/>
                <a:uLnTx/>
                <a:uFillTx/>
                <a:ea typeface="+mn-ea"/>
                <a:cs typeface="+mn-cs"/>
              </a:rPr>
              <a:t>The ability to identify ‘like with like’ is key to success in Question 4, but is also central to the synthesis required in Question 2, and is therefore a valuable teaching focus</a:t>
            </a:r>
            <a:r>
              <a:rPr lang="en-GB" kern="0" dirty="0">
                <a:solidFill>
                  <a:srgbClr val="FFFFFF"/>
                </a:solidFill>
              </a:rPr>
              <a:t>”</a:t>
            </a:r>
            <a:r>
              <a:rPr kumimoji="0" lang="en-GB" sz="1800" b="0" i="0" u="none" strike="noStrike" kern="0" cap="none" spc="0" normalizeH="0" baseline="0" noProof="0" dirty="0">
                <a:ln>
                  <a:noFill/>
                </a:ln>
                <a:solidFill>
                  <a:srgbClr val="FFFFFF"/>
                </a:solidFill>
                <a:effectLst/>
                <a:uLnTx/>
                <a:uFillTx/>
                <a:ea typeface="+mn-ea"/>
                <a:cs typeface="+mn-cs"/>
              </a:rPr>
              <a:t>.</a:t>
            </a:r>
            <a:endParaRPr kumimoji="0" lang="en-GB" sz="1800" b="0" u="none" strike="noStrike" kern="0" cap="none" spc="0" normalizeH="0" baseline="0" noProof="0" dirty="0">
              <a:ln>
                <a:noFill/>
              </a:ln>
              <a:solidFill>
                <a:srgbClr val="FFFFFF"/>
              </a:solidFill>
              <a:effectLst/>
              <a:uLnTx/>
              <a:uFillTx/>
              <a:ea typeface="+mn-ea"/>
              <a:cs typeface="+mn-cs"/>
            </a:endParaRPr>
          </a:p>
          <a:p>
            <a:pPr marL="0" marR="0" lvl="0" indent="0" algn="r" defTabSz="457200" eaLnBrk="1" fontAlgn="auto" latinLnBrk="0" hangingPunct="1">
              <a:lnSpc>
                <a:spcPct val="100000"/>
              </a:lnSpc>
              <a:spcBef>
                <a:spcPts val="0"/>
              </a:spcBef>
              <a:spcAft>
                <a:spcPts val="0"/>
              </a:spcAft>
              <a:buClrTx/>
              <a:buSzTx/>
              <a:buFontTx/>
              <a:buNone/>
              <a:tabLst/>
              <a:defRPr/>
            </a:pPr>
            <a:r>
              <a:rPr kumimoji="0" lang="en-GB" sz="1800" b="0" u="none" strike="noStrike" kern="0" cap="none" spc="0" normalizeH="0" baseline="0" noProof="0" dirty="0">
                <a:ln>
                  <a:noFill/>
                </a:ln>
                <a:solidFill>
                  <a:srgbClr val="FFFFFF"/>
                </a:solidFill>
                <a:effectLst/>
                <a:uLnTx/>
                <a:uFillTx/>
                <a:ea typeface="+mn-ea"/>
                <a:cs typeface="+mn-cs"/>
              </a:rPr>
              <a:t>(Report on the examination, </a:t>
            </a:r>
            <a:r>
              <a:rPr kumimoji="0" lang="en-GB" sz="1800" b="0" i="0" u="none" strike="noStrike" kern="0" cap="none" spc="0" normalizeH="0" baseline="0" noProof="0" dirty="0">
                <a:ln>
                  <a:noFill/>
                </a:ln>
                <a:solidFill>
                  <a:srgbClr val="FFFFFF"/>
                </a:solidFill>
                <a:effectLst/>
                <a:uLnTx/>
                <a:uFillTx/>
                <a:ea typeface="+mn-ea"/>
                <a:cs typeface="+mn-cs"/>
              </a:rPr>
              <a:t>June 2019)</a:t>
            </a:r>
          </a:p>
        </p:txBody>
      </p:sp>
    </p:spTree>
    <p:extLst>
      <p:ext uri="{BB962C8B-B14F-4D97-AF65-F5344CB8AC3E}">
        <p14:creationId xmlns:p14="http://schemas.microsoft.com/office/powerpoint/2010/main" val="628629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F60D6-28DA-FC13-8F58-93B77AC321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8CC095-8360-E70A-B113-1FF6C4633161}"/>
              </a:ext>
            </a:extLst>
          </p:cNvPr>
          <p:cNvSpPr>
            <a:spLocks noGrp="1"/>
          </p:cNvSpPr>
          <p:nvPr>
            <p:ph type="title"/>
          </p:nvPr>
        </p:nvSpPr>
        <p:spPr/>
        <p:txBody>
          <a:bodyPr/>
          <a:lstStyle/>
          <a:p>
            <a:r>
              <a:rPr lang="en-US" dirty="0"/>
              <a:t>Connecting ‘like with like’ in action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93F42A8F-2030-415C-62EA-A7CA66AA0111}"/>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D8A94D7-4AF0-B931-A4A1-5859C46D503C}"/>
              </a:ext>
            </a:extLst>
          </p:cNvPr>
          <p:cNvSpPr>
            <a:spLocks noGrp="1"/>
          </p:cNvSpPr>
          <p:nvPr>
            <p:ph type="sldNum" sz="quarter" idx="11"/>
          </p:nvPr>
        </p:nvSpPr>
        <p:spPr/>
        <p:txBody>
          <a:bodyPr/>
          <a:lstStyle/>
          <a:p>
            <a:fld id="{39C6B835-EB63-4AE7-9628-740A286606E4}" type="slidenum">
              <a:rPr lang="en-GB" smtClean="0"/>
              <a:pPr/>
              <a:t>14</a:t>
            </a:fld>
            <a:endParaRPr lang="en-GB"/>
          </a:p>
        </p:txBody>
      </p:sp>
      <p:sp>
        <p:nvSpPr>
          <p:cNvPr id="5" name="Content Placeholder 2">
            <a:extLst>
              <a:ext uri="{FF2B5EF4-FFF2-40B4-BE49-F238E27FC236}">
                <a16:creationId xmlns:a16="http://schemas.microsoft.com/office/drawing/2014/main" id="{41BF677A-1EFF-3A04-C03C-9C42501BAD10}"/>
              </a:ext>
            </a:extLst>
          </p:cNvPr>
          <p:cNvSpPr txBox="1">
            <a:spLocks/>
          </p:cNvSpPr>
          <p:nvPr/>
        </p:nvSpPr>
        <p:spPr>
          <a:xfrm>
            <a:off x="550862" y="1962000"/>
            <a:ext cx="11090275" cy="791139"/>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800"/>
              </a:spcAft>
            </a:pPr>
            <a:r>
              <a:rPr lang="en-US" b="0" dirty="0">
                <a:solidFill>
                  <a:schemeClr val="tx1"/>
                </a:solidFill>
              </a:rPr>
              <a:t>Here’s an example of how students working at different levels may respond to this task – using </a:t>
            </a:r>
            <a:r>
              <a:rPr lang="en-GB" b="0" dirty="0">
                <a:solidFill>
                  <a:schemeClr val="tx1"/>
                </a:solidFill>
              </a:rPr>
              <a:t>the physical/</a:t>
            </a:r>
            <a:br>
              <a:rPr lang="en-GB" b="0" dirty="0">
                <a:solidFill>
                  <a:schemeClr val="tx1"/>
                </a:solidFill>
              </a:rPr>
            </a:br>
            <a:r>
              <a:rPr lang="en-GB" b="0" dirty="0">
                <a:solidFill>
                  <a:schemeClr val="tx1"/>
                </a:solidFill>
              </a:rPr>
              <a:t>learning environment as the connecting point.</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a:lnSpc>
                <a:spcPct val="100000"/>
              </a:lnSpc>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graphicFrame>
        <p:nvGraphicFramePr>
          <p:cNvPr id="6" name="Table 10">
            <a:extLst>
              <a:ext uri="{FF2B5EF4-FFF2-40B4-BE49-F238E27FC236}">
                <a16:creationId xmlns:a16="http://schemas.microsoft.com/office/drawing/2014/main" id="{BB44A00B-A943-2621-534E-CD50DC4B030C}"/>
              </a:ext>
            </a:extLst>
          </p:cNvPr>
          <p:cNvGraphicFramePr>
            <a:graphicFrameLocks noGrp="1"/>
          </p:cNvGraphicFramePr>
          <p:nvPr>
            <p:extLst>
              <p:ext uri="{D42A27DB-BD31-4B8C-83A1-F6EECF244321}">
                <p14:modId xmlns:p14="http://schemas.microsoft.com/office/powerpoint/2010/main" val="1346286620"/>
              </p:ext>
            </p:extLst>
          </p:nvPr>
        </p:nvGraphicFramePr>
        <p:xfrm>
          <a:off x="655608" y="2813521"/>
          <a:ext cx="10985530" cy="2828152"/>
        </p:xfrm>
        <a:graphic>
          <a:graphicData uri="http://schemas.openxmlformats.org/drawingml/2006/table">
            <a:tbl>
              <a:tblPr firstRow="1" bandRow="1"/>
              <a:tblGrid>
                <a:gridCol w="2152569">
                  <a:extLst>
                    <a:ext uri="{9D8B030D-6E8A-4147-A177-3AD203B41FA5}">
                      <a16:colId xmlns:a16="http://schemas.microsoft.com/office/drawing/2014/main" val="1389128262"/>
                    </a:ext>
                  </a:extLst>
                </a:gridCol>
                <a:gridCol w="2375250">
                  <a:extLst>
                    <a:ext uri="{9D8B030D-6E8A-4147-A177-3AD203B41FA5}">
                      <a16:colId xmlns:a16="http://schemas.microsoft.com/office/drawing/2014/main" val="2177263453"/>
                    </a:ext>
                  </a:extLst>
                </a:gridCol>
                <a:gridCol w="2907780">
                  <a:extLst>
                    <a:ext uri="{9D8B030D-6E8A-4147-A177-3AD203B41FA5}">
                      <a16:colId xmlns:a16="http://schemas.microsoft.com/office/drawing/2014/main" val="1888676761"/>
                    </a:ext>
                  </a:extLst>
                </a:gridCol>
                <a:gridCol w="3549931">
                  <a:extLst>
                    <a:ext uri="{9D8B030D-6E8A-4147-A177-3AD203B41FA5}">
                      <a16:colId xmlns:a16="http://schemas.microsoft.com/office/drawing/2014/main" val="1366050795"/>
                    </a:ext>
                  </a:extLst>
                </a:gridCol>
              </a:tblGrid>
              <a:tr h="296176">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lvl="0">
                        <a:buNone/>
                      </a:pPr>
                      <a:r>
                        <a:rPr lang="en-US" sz="1800" dirty="0">
                          <a:latin typeface="+mn-lt"/>
                        </a:rPr>
                        <a:t>Level 1 comment</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solidFill>
                      <a:schemeClr val="tx2"/>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r>
                        <a:rPr lang="en-US" sz="1800" dirty="0">
                          <a:latin typeface="+mn-lt"/>
                        </a:rPr>
                        <a:t>Level 2 inference</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solidFill>
                      <a:schemeClr val="tx2"/>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r>
                        <a:rPr lang="en-US" sz="1800" dirty="0">
                          <a:latin typeface="+mn-lt"/>
                        </a:rPr>
                        <a:t>Level 3 inference</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solidFill>
                      <a:schemeClr val="tx2"/>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lvl="0">
                        <a:buNone/>
                      </a:pPr>
                      <a:r>
                        <a:rPr lang="en-US" sz="1800" dirty="0">
                          <a:latin typeface="+mn-lt"/>
                        </a:rPr>
                        <a:t>Level 4 inference</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70508256"/>
                  </a:ext>
                </a:extLst>
              </a:tr>
              <a:tr h="2462392">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lvl="0">
                        <a:buNone/>
                      </a:pPr>
                      <a:endParaRPr lang="en-US" sz="1600" dirty="0">
                        <a:latin typeface="+mn-lt"/>
                      </a:endParaRP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lvl="0">
                        <a:buNone/>
                      </a:pPr>
                      <a:r>
                        <a:rPr lang="en-US" sz="1600" dirty="0">
                          <a:latin typeface="+mn-lt"/>
                        </a:rPr>
                        <a:t>The old picture shows </a:t>
                      </a:r>
                      <a:r>
                        <a:rPr lang="en-US" sz="1600" b="1" dirty="0">
                          <a:latin typeface="+mn-lt"/>
                        </a:rPr>
                        <a:t>lots of desks </a:t>
                      </a:r>
                      <a:r>
                        <a:rPr lang="en-US" sz="1600" dirty="0">
                          <a:latin typeface="+mn-lt"/>
                        </a:rPr>
                        <a:t>which means they work hard but the other children </a:t>
                      </a:r>
                      <a:r>
                        <a:rPr lang="en-US" sz="1600" b="1" dirty="0">
                          <a:latin typeface="+mn-lt"/>
                        </a:rPr>
                        <a:t>have square blocks to sit on </a:t>
                      </a:r>
                      <a:r>
                        <a:rPr lang="en-US" sz="1600" dirty="0">
                          <a:latin typeface="+mn-lt"/>
                        </a:rPr>
                        <a:t>which are more </a:t>
                      </a:r>
                      <a:r>
                        <a:rPr lang="en-US" sz="1600" dirty="0" err="1">
                          <a:latin typeface="+mn-lt"/>
                        </a:rPr>
                        <a:t>colourful</a:t>
                      </a:r>
                      <a:r>
                        <a:rPr lang="en-US" sz="1600" dirty="0">
                          <a:latin typeface="+mn-lt"/>
                        </a:rPr>
                        <a:t>.</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lvl="0">
                        <a:buNone/>
                      </a:pPr>
                      <a:r>
                        <a:rPr lang="en-US" sz="1600" dirty="0">
                          <a:latin typeface="+mn-lt"/>
                        </a:rPr>
                        <a:t>The old picture shows </a:t>
                      </a:r>
                      <a:r>
                        <a:rPr lang="en-US" sz="1600" b="1" dirty="0">
                          <a:latin typeface="+mn-lt"/>
                        </a:rPr>
                        <a:t>hard dark desks</a:t>
                      </a:r>
                      <a:r>
                        <a:rPr lang="en-US" sz="1600" dirty="0">
                          <a:latin typeface="+mn-lt"/>
                        </a:rPr>
                        <a:t> and benches which look uncomfortable whereas </a:t>
                      </a:r>
                      <a:r>
                        <a:rPr lang="en-US" sz="1600" b="1" dirty="0">
                          <a:latin typeface="+mn-lt"/>
                        </a:rPr>
                        <a:t>the coloured blocks </a:t>
                      </a:r>
                      <a:r>
                        <a:rPr lang="en-US" sz="1600" dirty="0">
                          <a:latin typeface="+mn-lt"/>
                        </a:rPr>
                        <a:t>in the other picture suggest a more creative comfortable place to learn.</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lvl="0">
                        <a:buNone/>
                      </a:pPr>
                      <a:r>
                        <a:rPr lang="en-US" sz="1600" b="1" dirty="0">
                          <a:latin typeface="+mn-lt"/>
                        </a:rPr>
                        <a:t>The differences in the furniture </a:t>
                      </a:r>
                      <a:r>
                        <a:rPr lang="en-US" sz="1600" dirty="0">
                          <a:latin typeface="+mn-lt"/>
                        </a:rPr>
                        <a:t>in the pictures symbolise two very different approaches to education; on the one hand a rigid and repetitive system where pupils are passive, and on the other, a modern, comfortable, more casual environment that encourages pupils to interact with each other.</a:t>
                      </a:r>
                    </a:p>
                  </a:txBody>
                  <a:tcPr>
                    <a:lnL w="12700" cmpd="sng">
                      <a:solidFill>
                        <a:srgbClr val="4B4B4B"/>
                      </a:solidFill>
                    </a:lnL>
                    <a:lnR w="12700" cmpd="sng">
                      <a:solidFill>
                        <a:srgbClr val="4B4B4B"/>
                      </a:solidFill>
                    </a:lnR>
                    <a:lnT w="12700" cmpd="sng">
                      <a:solidFill>
                        <a:srgbClr val="4B4B4B"/>
                      </a:solidFill>
                    </a:lnT>
                    <a:lnB w="12700" cmpd="sng">
                      <a:solidFill>
                        <a:srgbClr val="4B4B4B"/>
                      </a:solidFill>
                    </a:lnB>
                    <a:lnTlToBr w="12700" cmpd="sng">
                      <a:noFill/>
                      <a:prstDash val="solid"/>
                    </a:lnTlToBr>
                    <a:lnBlToTr w="12700" cmpd="sng">
                      <a:noFill/>
                      <a:prstDash val="solid"/>
                    </a:lnBlToTr>
                    <a:noFill/>
                  </a:tcPr>
                </a:tc>
                <a:extLst>
                  <a:ext uri="{0D108BD9-81ED-4DB2-BD59-A6C34878D82A}">
                    <a16:rowId xmlns:a16="http://schemas.microsoft.com/office/drawing/2014/main" val="2231746034"/>
                  </a:ext>
                </a:extLst>
              </a:tr>
            </a:tbl>
          </a:graphicData>
        </a:graphic>
      </p:graphicFrame>
    </p:spTree>
    <p:extLst>
      <p:ext uri="{BB962C8B-B14F-4D97-AF65-F5344CB8AC3E}">
        <p14:creationId xmlns:p14="http://schemas.microsoft.com/office/powerpoint/2010/main" val="3149573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E0FEA-2DE2-EF1E-B7F7-639DDAFA1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ABCDD8-6FA9-6EC8-0190-65C7A9ED2AF5}"/>
              </a:ext>
            </a:extLst>
          </p:cNvPr>
          <p:cNvSpPr>
            <a:spLocks noGrp="1"/>
          </p:cNvSpPr>
          <p:nvPr>
            <p:ph type="title"/>
          </p:nvPr>
        </p:nvSpPr>
        <p:spPr/>
        <p:txBody>
          <a:bodyPr/>
          <a:lstStyle/>
          <a:p>
            <a:r>
              <a:rPr lang="en-US" dirty="0"/>
              <a:t>Connecting ‘like with like’ in action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F2E480C0-2708-739D-AEDD-78BE4DB7A493}"/>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CC7F10C-8F4E-A528-F5D8-7834F221C859}"/>
              </a:ext>
            </a:extLst>
          </p:cNvPr>
          <p:cNvSpPr>
            <a:spLocks noGrp="1"/>
          </p:cNvSpPr>
          <p:nvPr>
            <p:ph type="sldNum" sz="quarter" idx="11"/>
          </p:nvPr>
        </p:nvSpPr>
        <p:spPr/>
        <p:txBody>
          <a:bodyPr/>
          <a:lstStyle/>
          <a:p>
            <a:fld id="{39C6B835-EB63-4AE7-9628-740A286606E4}" type="slidenum">
              <a:rPr lang="en-GB" smtClean="0"/>
              <a:pPr/>
              <a:t>15</a:t>
            </a:fld>
            <a:endParaRPr lang="en-GB"/>
          </a:p>
        </p:txBody>
      </p:sp>
      <p:sp>
        <p:nvSpPr>
          <p:cNvPr id="5" name="Content Placeholder 2">
            <a:extLst>
              <a:ext uri="{FF2B5EF4-FFF2-40B4-BE49-F238E27FC236}">
                <a16:creationId xmlns:a16="http://schemas.microsoft.com/office/drawing/2014/main" id="{F26278A0-5D08-8B8E-A929-9DEFA3C346F2}"/>
              </a:ext>
            </a:extLst>
          </p:cNvPr>
          <p:cNvSpPr txBox="1">
            <a:spLocks/>
          </p:cNvSpPr>
          <p:nvPr/>
        </p:nvSpPr>
        <p:spPr>
          <a:xfrm>
            <a:off x="550862" y="1962000"/>
            <a:ext cx="110902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On page 8 of your </a:t>
            </a:r>
            <a:r>
              <a:rPr lang="en-GB" b="0" i="1" dirty="0">
                <a:solidFill>
                  <a:schemeClr val="tx1"/>
                </a:solidFill>
                <a:ea typeface="Open Sans" pitchFamily="2" charset="0"/>
                <a:cs typeface="Open Sans" pitchFamily="2" charset="0"/>
              </a:rPr>
              <a:t>Handouts booklet </a:t>
            </a:r>
            <a:r>
              <a:rPr lang="en-GB" b="0" dirty="0">
                <a:solidFill>
                  <a:schemeClr val="tx1"/>
                </a:solidFill>
                <a:ea typeface="Open Sans" pitchFamily="2" charset="0"/>
                <a:cs typeface="Open Sans" pitchFamily="2" charset="0"/>
              </a:rPr>
              <a:t>you’ll find further examples showing the progression of levels of response to this question.</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Notice how each response builds on the previous one, and at what level students typically begin to connect ‘like with like’. </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266623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3A6D8-05A4-54F7-179D-6936B9D1D2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3CA643-5ECA-82DA-08B2-76F93479C259}"/>
              </a:ext>
            </a:extLst>
          </p:cNvPr>
          <p:cNvSpPr>
            <a:spLocks noGrp="1"/>
          </p:cNvSpPr>
          <p:nvPr>
            <p:ph type="title"/>
          </p:nvPr>
        </p:nvSpPr>
        <p:spPr/>
        <p:txBody>
          <a:bodyPr/>
          <a:lstStyle/>
          <a:p>
            <a:r>
              <a:rPr lang="en-US" dirty="0"/>
              <a:t>Reflection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122A6E21-0C8D-E3F8-8776-7C1FB43B0A5D}"/>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15EE1BB9-03B5-FF3A-505B-7913C0461B53}"/>
              </a:ext>
            </a:extLst>
          </p:cNvPr>
          <p:cNvSpPr>
            <a:spLocks noGrp="1"/>
          </p:cNvSpPr>
          <p:nvPr>
            <p:ph type="sldNum" sz="quarter" idx="11"/>
          </p:nvPr>
        </p:nvSpPr>
        <p:spPr/>
        <p:txBody>
          <a:bodyPr/>
          <a:lstStyle/>
          <a:p>
            <a:fld id="{39C6B835-EB63-4AE7-9628-740A286606E4}" type="slidenum">
              <a:rPr lang="en-GB" smtClean="0"/>
              <a:pPr/>
              <a:t>16</a:t>
            </a:fld>
            <a:endParaRPr lang="en-GB"/>
          </a:p>
        </p:txBody>
      </p:sp>
      <p:sp>
        <p:nvSpPr>
          <p:cNvPr id="5" name="Content Placeholder 2">
            <a:extLst>
              <a:ext uri="{FF2B5EF4-FFF2-40B4-BE49-F238E27FC236}">
                <a16:creationId xmlns:a16="http://schemas.microsoft.com/office/drawing/2014/main" id="{418B9DD9-FAB5-4FE2-2D05-27FE76173A0E}"/>
              </a:ext>
            </a:extLst>
          </p:cNvPr>
          <p:cNvSpPr txBox="1">
            <a:spLocks/>
          </p:cNvSpPr>
          <p:nvPr/>
        </p:nvSpPr>
        <p:spPr>
          <a:xfrm>
            <a:off x="550862" y="1962000"/>
            <a:ext cx="11090275" cy="4101343"/>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Why are images useful in teaching the skills of synthesis and inference?</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Could you extend this type of activity to the comparison of moving-image sequences? Can you think of any examples? </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Think about how you can incorporate oracy strategies into this type of activity. For example, providing students with sentence stems helps them articulate the similarities and differences between texts.</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3396328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000C9-E20D-2CC9-8EB6-9C78AD1001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65EAB3-846F-4322-A402-34628655AB13}"/>
              </a:ext>
            </a:extLst>
          </p:cNvPr>
          <p:cNvSpPr>
            <a:spLocks noGrp="1"/>
          </p:cNvSpPr>
          <p:nvPr>
            <p:ph type="title"/>
          </p:nvPr>
        </p:nvSpPr>
        <p:spPr/>
        <p:txBody>
          <a:bodyPr/>
          <a:lstStyle/>
          <a:p>
            <a:r>
              <a:rPr lang="en-GB" dirty="0"/>
              <a:t>Activity 3: Interpreting differences between information texts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B3F40EAE-3235-12D5-0B64-EFF4322CAF63}"/>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D052BF4C-7321-AA27-D127-D462159746A8}"/>
              </a:ext>
            </a:extLst>
          </p:cNvPr>
          <p:cNvSpPr>
            <a:spLocks noGrp="1"/>
          </p:cNvSpPr>
          <p:nvPr>
            <p:ph type="sldNum" sz="quarter" idx="11"/>
          </p:nvPr>
        </p:nvSpPr>
        <p:spPr/>
        <p:txBody>
          <a:bodyPr/>
          <a:lstStyle/>
          <a:p>
            <a:fld id="{39C6B835-EB63-4AE7-9628-740A286606E4}" type="slidenum">
              <a:rPr lang="en-GB" smtClean="0"/>
              <a:pPr/>
              <a:t>17</a:t>
            </a:fld>
            <a:endParaRPr lang="en-GB"/>
          </a:p>
        </p:txBody>
      </p:sp>
      <p:sp>
        <p:nvSpPr>
          <p:cNvPr id="5" name="Content Placeholder 2">
            <a:extLst>
              <a:ext uri="{FF2B5EF4-FFF2-40B4-BE49-F238E27FC236}">
                <a16:creationId xmlns:a16="http://schemas.microsoft.com/office/drawing/2014/main" id="{914854B0-224E-8623-FB39-5B50028841CE}"/>
              </a:ext>
            </a:extLst>
          </p:cNvPr>
          <p:cNvSpPr txBox="1">
            <a:spLocks/>
          </p:cNvSpPr>
          <p:nvPr/>
        </p:nvSpPr>
        <p:spPr>
          <a:xfrm>
            <a:off x="550862" y="1962000"/>
            <a:ext cx="11090275" cy="1467000"/>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Once students are comfortable with comparing images, they can practise applying the same skills to written texts. You could try using information/functional texts initially – those we come across in the real world.</a:t>
            </a:r>
          </a:p>
          <a:p>
            <a:pPr marL="285750" indent="-285750">
              <a:lnSpc>
                <a:spcPct val="100000"/>
              </a:lnSpc>
              <a:spcBef>
                <a:spcPts val="0"/>
              </a:spcBef>
              <a:spcAft>
                <a:spcPts val="800"/>
              </a:spcAft>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spcBef>
                <a:spcPts val="0"/>
              </a:spcBef>
              <a:spcAft>
                <a:spcPts val="800"/>
              </a:spcAft>
              <a:buFont typeface="Arial" panose="020B0604020202020204" pitchFamily="34" charset="0"/>
              <a:buChar char="•"/>
            </a:pPr>
            <a:r>
              <a:rPr lang="en-GB" b="0" dirty="0">
                <a:solidFill>
                  <a:schemeClr val="tx1"/>
                </a:solidFill>
                <a:ea typeface="Open Sans" pitchFamily="2" charset="0"/>
                <a:cs typeface="Open Sans" pitchFamily="2" charset="0"/>
              </a:rPr>
              <a:t>Please turn to page 9 of the </a:t>
            </a:r>
            <a:r>
              <a:rPr lang="en-GB" b="0" i="1" dirty="0">
                <a:solidFill>
                  <a:schemeClr val="tx1"/>
                </a:solidFill>
                <a:ea typeface="Open Sans" pitchFamily="2" charset="0"/>
                <a:cs typeface="Open Sans" pitchFamily="2" charset="0"/>
              </a:rPr>
              <a:t>Activities booklet </a:t>
            </a:r>
            <a:r>
              <a:rPr lang="en-GB" b="0" dirty="0">
                <a:solidFill>
                  <a:schemeClr val="tx1"/>
                </a:solidFill>
                <a:ea typeface="Open Sans" pitchFamily="2" charset="0"/>
                <a:cs typeface="Open Sans" pitchFamily="2" charset="0"/>
              </a:rPr>
              <a:t>to see an example using holiday brochures.</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grpSp>
        <p:nvGrpSpPr>
          <p:cNvPr id="6" name="Group 5">
            <a:extLst>
              <a:ext uri="{FF2B5EF4-FFF2-40B4-BE49-F238E27FC236}">
                <a16:creationId xmlns:a16="http://schemas.microsoft.com/office/drawing/2014/main" id="{03C64F85-90B6-EEB1-15DE-C6AD009D188D}"/>
              </a:ext>
            </a:extLst>
          </p:cNvPr>
          <p:cNvGrpSpPr/>
          <p:nvPr/>
        </p:nvGrpSpPr>
        <p:grpSpPr>
          <a:xfrm>
            <a:off x="670858" y="3807917"/>
            <a:ext cx="10970280" cy="1562411"/>
            <a:chOff x="1896189" y="-315528"/>
            <a:chExt cx="1159899" cy="753934"/>
          </a:xfrm>
        </p:grpSpPr>
        <p:sp>
          <p:nvSpPr>
            <p:cNvPr id="7" name="Rectangle: Rounded Corners 6">
              <a:extLst>
                <a:ext uri="{FF2B5EF4-FFF2-40B4-BE49-F238E27FC236}">
                  <a16:creationId xmlns:a16="http://schemas.microsoft.com/office/drawing/2014/main" id="{A614ED7C-7B0C-D0DC-268F-88D2DF4134A9}"/>
                </a:ext>
              </a:extLst>
            </p:cNvPr>
            <p:cNvSpPr/>
            <p:nvPr/>
          </p:nvSpPr>
          <p:spPr>
            <a:xfrm>
              <a:off x="1896189" y="-315528"/>
              <a:ext cx="1159899" cy="753934"/>
            </a:xfrm>
            <a:prstGeom prst="roundRect">
              <a:avLst/>
            </a:prstGeom>
            <a:solidFill>
              <a:schemeClr val="tx2"/>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a:lstStyle/>
            <a:p>
              <a:endParaRPr lang="en-GB"/>
            </a:p>
          </p:txBody>
        </p:sp>
        <p:sp>
          <p:nvSpPr>
            <p:cNvPr id="8" name="Rectangle: Rounded Corners 4">
              <a:extLst>
                <a:ext uri="{FF2B5EF4-FFF2-40B4-BE49-F238E27FC236}">
                  <a16:creationId xmlns:a16="http://schemas.microsoft.com/office/drawing/2014/main" id="{47A80925-1671-668B-F9BF-187798DA48F2}"/>
                </a:ext>
              </a:extLst>
            </p:cNvPr>
            <p:cNvSpPr txBox="1"/>
            <p:nvPr/>
          </p:nvSpPr>
          <p:spPr>
            <a:xfrm>
              <a:off x="1932993" y="-278724"/>
              <a:ext cx="1086291" cy="6803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r>
                <a:rPr lang="en-GB" dirty="0">
                  <a:solidFill>
                    <a:schemeClr val="bg1"/>
                  </a:solidFill>
                </a:rPr>
                <a:t>“Teachers are advised to continue offering students a breadth of non-fiction texts throughout KS4 and developing their skills in identifying similarities and differences across a range of different aspects, both concrete and abstract.”</a:t>
              </a:r>
            </a:p>
            <a:p>
              <a:pPr algn="r"/>
              <a:r>
                <a:rPr lang="en-GB" dirty="0">
                  <a:solidFill>
                    <a:schemeClr val="bg1"/>
                  </a:solidFill>
                </a:rPr>
                <a:t>(Report on the examination, June 2019)</a:t>
              </a:r>
            </a:p>
          </p:txBody>
        </p:sp>
      </p:grpSp>
    </p:spTree>
    <p:extLst>
      <p:ext uri="{BB962C8B-B14F-4D97-AF65-F5344CB8AC3E}">
        <p14:creationId xmlns:p14="http://schemas.microsoft.com/office/powerpoint/2010/main" val="4256715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D6E0E-9E6E-0FC4-2604-FE1F6CF5C1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718183-FA14-FF8B-BCAB-61EF85B2D05F}"/>
              </a:ext>
            </a:extLst>
          </p:cNvPr>
          <p:cNvSpPr>
            <a:spLocks noGrp="1"/>
          </p:cNvSpPr>
          <p:nvPr>
            <p:ph type="title"/>
          </p:nvPr>
        </p:nvSpPr>
        <p:spPr/>
        <p:txBody>
          <a:bodyPr/>
          <a:lstStyle/>
          <a:p>
            <a:r>
              <a:rPr lang="en-GB" dirty="0"/>
              <a:t>Activity 4: Writing a question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90FA8BCB-C268-1FCC-2189-BE3E6AB61949}"/>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165149AA-07BF-60D1-A8DC-69E351B1E0F0}"/>
              </a:ext>
            </a:extLst>
          </p:cNvPr>
          <p:cNvSpPr>
            <a:spLocks noGrp="1"/>
          </p:cNvSpPr>
          <p:nvPr>
            <p:ph type="sldNum" sz="quarter" idx="11"/>
          </p:nvPr>
        </p:nvSpPr>
        <p:spPr/>
        <p:txBody>
          <a:bodyPr/>
          <a:lstStyle/>
          <a:p>
            <a:fld id="{39C6B835-EB63-4AE7-9628-740A286606E4}" type="slidenum">
              <a:rPr lang="en-GB" smtClean="0"/>
              <a:pPr/>
              <a:t>18</a:t>
            </a:fld>
            <a:endParaRPr lang="en-GB"/>
          </a:p>
        </p:txBody>
      </p:sp>
      <p:sp>
        <p:nvSpPr>
          <p:cNvPr id="5" name="Content Placeholder 2">
            <a:extLst>
              <a:ext uri="{FF2B5EF4-FFF2-40B4-BE49-F238E27FC236}">
                <a16:creationId xmlns:a16="http://schemas.microsoft.com/office/drawing/2014/main" id="{589588AD-B358-BBFB-022B-4BF6305CE72C}"/>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rPr>
              <a:t>Then turn to page 10 of the </a:t>
            </a:r>
            <a:r>
              <a:rPr lang="en-GB" b="0" i="1" dirty="0">
                <a:solidFill>
                  <a:schemeClr val="tx1"/>
                </a:solidFill>
              </a:rPr>
              <a:t>Activities booklet </a:t>
            </a:r>
            <a:r>
              <a:rPr lang="en-GB" b="0" dirty="0">
                <a:solidFill>
                  <a:schemeClr val="tx1"/>
                </a:solidFill>
              </a:rPr>
              <a:t>and complete the activity. </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a:lnSpc>
                <a:spcPct val="100000"/>
              </a:lnSpc>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4056780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DC28B-B3D4-A4D9-5FB7-8F014AF944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AA3F5-7738-3BF8-F9C2-AC9DA7ACE6DC}"/>
              </a:ext>
            </a:extLst>
          </p:cNvPr>
          <p:cNvSpPr>
            <a:spLocks noGrp="1"/>
          </p:cNvSpPr>
          <p:nvPr>
            <p:ph type="title"/>
          </p:nvPr>
        </p:nvSpPr>
        <p:spPr/>
        <p:txBody>
          <a:bodyPr/>
          <a:lstStyle/>
          <a:p>
            <a:r>
              <a:rPr lang="en-US" dirty="0"/>
              <a:t>Reflection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0D099E39-1C35-5500-223E-91953432F81C}"/>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2F3898C-1826-B184-C2B7-CCF0D92F1313}"/>
              </a:ext>
            </a:extLst>
          </p:cNvPr>
          <p:cNvSpPr>
            <a:spLocks noGrp="1"/>
          </p:cNvSpPr>
          <p:nvPr>
            <p:ph type="sldNum" sz="quarter" idx="11"/>
          </p:nvPr>
        </p:nvSpPr>
        <p:spPr/>
        <p:txBody>
          <a:bodyPr/>
          <a:lstStyle/>
          <a:p>
            <a:fld id="{39C6B835-EB63-4AE7-9628-740A286606E4}" type="slidenum">
              <a:rPr lang="en-GB" smtClean="0"/>
              <a:pPr/>
              <a:t>19</a:t>
            </a:fld>
            <a:endParaRPr lang="en-GB"/>
          </a:p>
        </p:txBody>
      </p:sp>
      <p:sp>
        <p:nvSpPr>
          <p:cNvPr id="5" name="Content Placeholder 2">
            <a:extLst>
              <a:ext uri="{FF2B5EF4-FFF2-40B4-BE49-F238E27FC236}">
                <a16:creationId xmlns:a16="http://schemas.microsoft.com/office/drawing/2014/main" id="{4FEE1AC1-65E6-C777-F768-9DBFBDEDE6B7}"/>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rPr>
              <a:t>Consider the following question:</a:t>
            </a:r>
          </a:p>
          <a:p>
            <a:endParaRPr lang="en-US" b="0" dirty="0">
              <a:solidFill>
                <a:schemeClr val="tx1"/>
              </a:solidFill>
            </a:endParaRPr>
          </a:p>
          <a:p>
            <a:r>
              <a:rPr lang="en-US" b="0" dirty="0">
                <a:solidFill>
                  <a:schemeClr val="tx1"/>
                </a:solidFill>
              </a:rPr>
              <a:t>Why are non-fiction information texts a useful way of introducing students to the skills required for Paper 2?</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1767593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52EC7-3C5E-4416-9715-5ED35DC88D11}"/>
              </a:ext>
            </a:extLst>
          </p:cNvPr>
          <p:cNvSpPr>
            <a:spLocks noGrp="1"/>
          </p:cNvSpPr>
          <p:nvPr>
            <p:ph type="title"/>
          </p:nvPr>
        </p:nvSpPr>
        <p:spPr/>
        <p:txBody>
          <a:bodyPr/>
          <a:lstStyle/>
          <a:p>
            <a:r>
              <a:rPr lang="en-GB" b="1" dirty="0">
                <a:ea typeface="Open Sans Medium" pitchFamily="2" charset="0"/>
                <a:cs typeface="Open Sans Medium" pitchFamily="2" charset="0"/>
              </a:rPr>
              <a:t>Session aims</a:t>
            </a:r>
          </a:p>
        </p:txBody>
      </p:sp>
      <p:sp>
        <p:nvSpPr>
          <p:cNvPr id="3" name="Footer Placeholder 2">
            <a:extLst>
              <a:ext uri="{FF2B5EF4-FFF2-40B4-BE49-F238E27FC236}">
                <a16:creationId xmlns:a16="http://schemas.microsoft.com/office/drawing/2014/main" id="{4614A44D-48CA-4B6C-AA0D-909AC6BCFC3B}"/>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E925E28-134C-4BFC-A9A9-D453AA300377}"/>
              </a:ext>
            </a:extLst>
          </p:cNvPr>
          <p:cNvSpPr>
            <a:spLocks noGrp="1"/>
          </p:cNvSpPr>
          <p:nvPr>
            <p:ph type="sldNum" sz="quarter" idx="11"/>
          </p:nvPr>
        </p:nvSpPr>
        <p:spPr/>
        <p:txBody>
          <a:bodyPr/>
          <a:lstStyle/>
          <a:p>
            <a:fld id="{39C6B835-EB63-4AE7-9628-740A286606E4}" type="slidenum">
              <a:rPr lang="en-GB" smtClean="0"/>
              <a:pPr/>
              <a:t>2</a:t>
            </a:fld>
            <a:endParaRPr lang="en-GB"/>
          </a:p>
        </p:txBody>
      </p:sp>
      <p:sp>
        <p:nvSpPr>
          <p:cNvPr id="5" name="Content Placeholder 2">
            <a:extLst>
              <a:ext uri="{FF2B5EF4-FFF2-40B4-BE49-F238E27FC236}">
                <a16:creationId xmlns:a16="http://schemas.microsoft.com/office/drawing/2014/main" id="{BD388CEA-BE68-4D09-A45F-968DD8E10DD3}"/>
              </a:ext>
            </a:extLst>
          </p:cNvPr>
          <p:cNvSpPr txBox="1">
            <a:spLocks/>
          </p:cNvSpPr>
          <p:nvPr/>
        </p:nvSpPr>
        <p:spPr>
          <a:xfrm>
            <a:off x="550862" y="1962000"/>
            <a:ext cx="110902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000"/>
              </a:spcAft>
            </a:pPr>
            <a:r>
              <a:rPr lang="en-GB" b="0" dirty="0">
                <a:solidFill>
                  <a:schemeClr val="tx1"/>
                </a:solidFill>
              </a:rPr>
              <a:t>This session is designed for teachers to:</a:t>
            </a:r>
          </a:p>
          <a:p>
            <a:pPr marL="285750" indent="-285750">
              <a:lnSpc>
                <a:spcPct val="100000"/>
              </a:lnSpc>
              <a:spcBef>
                <a:spcPts val="0"/>
              </a:spcBef>
              <a:spcAft>
                <a:spcPts val="1000"/>
              </a:spcAft>
              <a:buFont typeface="Arial" panose="020B0604020202020204" pitchFamily="34" charset="0"/>
              <a:buChar char="•"/>
            </a:pPr>
            <a:r>
              <a:rPr lang="en-GB" b="0" dirty="0">
                <a:solidFill>
                  <a:schemeClr val="tx1"/>
                </a:solidFill>
              </a:rPr>
              <a:t>improve understanding of synthesis and inference skills (Paper 2 Question 2)</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reinforce understanding of Paper 2 Question 4 comparison skills</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explore the use of ‘big ideas’ in non-fiction texts</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consider the importance of vocabulary to help students improve their exam responses </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understand how knowledge of structure can deepen a student’s appreciation of texts and of a writer’s methods</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read and discuss examiner insights and feedback </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acquire a range of teaching ideas, strategies and activities to support students</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compare and discuss typical features of different levels of response</a:t>
            </a:r>
          </a:p>
          <a:p>
            <a:pPr marL="285750" lvl="0" indent="-285750">
              <a:lnSpc>
                <a:spcPct val="100000"/>
              </a:lnSpc>
              <a:spcBef>
                <a:spcPts val="0"/>
              </a:spcBef>
              <a:spcAft>
                <a:spcPts val="1000"/>
              </a:spcAft>
              <a:buFont typeface="Arial" panose="020B0604020202020204" pitchFamily="34" charset="0"/>
              <a:buChar char="•"/>
            </a:pPr>
            <a:r>
              <a:rPr lang="en-GB" b="0" dirty="0">
                <a:solidFill>
                  <a:schemeClr val="tx1"/>
                </a:solidFill>
              </a:rPr>
              <a:t>compare and discuss example student responses.</a:t>
            </a: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3693595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5AE39-5207-8E85-D96F-9203F3118F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8AF313-CBA6-0B42-EE74-91172F32707E}"/>
              </a:ext>
            </a:extLst>
          </p:cNvPr>
          <p:cNvSpPr>
            <a:spLocks noGrp="1"/>
          </p:cNvSpPr>
          <p:nvPr>
            <p:ph type="title"/>
          </p:nvPr>
        </p:nvSpPr>
        <p:spPr/>
        <p:txBody>
          <a:bodyPr/>
          <a:lstStyle/>
          <a:p>
            <a:r>
              <a:rPr lang="en-GB" dirty="0"/>
              <a:t>3. Reading the sources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5BCC0517-6670-C967-E4DB-C06D0DF322DD}"/>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C547B08C-1E27-11E8-B079-86C6EB4C0882}"/>
              </a:ext>
            </a:extLst>
          </p:cNvPr>
          <p:cNvSpPr>
            <a:spLocks noGrp="1"/>
          </p:cNvSpPr>
          <p:nvPr>
            <p:ph type="sldNum" sz="quarter" idx="11"/>
          </p:nvPr>
        </p:nvSpPr>
        <p:spPr/>
        <p:txBody>
          <a:bodyPr/>
          <a:lstStyle/>
          <a:p>
            <a:fld id="{39C6B835-EB63-4AE7-9628-740A286606E4}" type="slidenum">
              <a:rPr lang="en-GB" smtClean="0"/>
              <a:pPr/>
              <a:t>20</a:t>
            </a:fld>
            <a:endParaRPr lang="en-GB"/>
          </a:p>
        </p:txBody>
      </p:sp>
      <p:sp>
        <p:nvSpPr>
          <p:cNvPr id="5" name="Content Placeholder 2">
            <a:extLst>
              <a:ext uri="{FF2B5EF4-FFF2-40B4-BE49-F238E27FC236}">
                <a16:creationId xmlns:a16="http://schemas.microsoft.com/office/drawing/2014/main" id="{152D77ED-B542-4B29-F175-B145FA493B48}"/>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546514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D308640-E03B-7998-6307-BBB62744CD46}"/>
              </a:ext>
            </a:extLst>
          </p:cNvPr>
          <p:cNvSpPr>
            <a:spLocks noGrp="1"/>
          </p:cNvSpPr>
          <p:nvPr>
            <p:ph idx="1"/>
          </p:nvPr>
        </p:nvSpPr>
        <p:spPr/>
        <p:txBody>
          <a:bodyPr/>
          <a:lstStyle/>
          <a:p>
            <a:pPr marL="285750" indent="-285750">
              <a:buFont typeface="Arial" panose="020B0604020202020204" pitchFamily="34" charset="0"/>
              <a:buChar char="•"/>
            </a:pPr>
            <a:r>
              <a:rPr lang="en-GB" b="0">
                <a:solidFill>
                  <a:schemeClr val="tx1"/>
                </a:solidFill>
              </a:rPr>
              <a:t>The focus of this section is improving how students read the sources.</a:t>
            </a:r>
          </a:p>
          <a:p>
            <a:pPr marL="285750" indent="-285750">
              <a:buFont typeface="Arial" panose="020B0604020202020204" pitchFamily="34" charset="0"/>
              <a:buChar char="•"/>
            </a:pPr>
            <a:endParaRPr lang="en-GB" b="0">
              <a:solidFill>
                <a:schemeClr val="tx1"/>
              </a:solidFill>
            </a:endParaRPr>
          </a:p>
          <a:p>
            <a:pPr marL="285750" indent="-285750">
              <a:buFont typeface="Arial" panose="020B0604020202020204" pitchFamily="34" charset="0"/>
              <a:buChar char="•"/>
            </a:pPr>
            <a:r>
              <a:rPr lang="en-GB" b="0">
                <a:solidFill>
                  <a:schemeClr val="tx1"/>
                </a:solidFill>
              </a:rPr>
              <a:t>Too often, students don’t take the time to read the material in sufficient depth, or they ignore the source information and the context box. The activities in this section are designed to get students to think more carefully about their reading. </a:t>
            </a:r>
          </a:p>
          <a:p>
            <a:pPr marL="285750" indent="-285750">
              <a:buFont typeface="Arial" panose="020B0604020202020204" pitchFamily="34" charset="0"/>
              <a:buChar char="•"/>
            </a:pPr>
            <a:endParaRPr lang="en-GB" b="0">
              <a:solidFill>
                <a:schemeClr val="tx1"/>
              </a:solidFill>
            </a:endParaRPr>
          </a:p>
          <a:p>
            <a:pPr marL="285750" indent="-285750">
              <a:buFont typeface="Arial" panose="020B0604020202020204" pitchFamily="34" charset="0"/>
              <a:buChar char="•"/>
            </a:pPr>
            <a:r>
              <a:rPr lang="en-GB" b="0">
                <a:solidFill>
                  <a:schemeClr val="tx1"/>
                </a:solidFill>
              </a:rPr>
              <a:t>We’ll also consider the significance of engaging with/exploring ‘big ideas’ for the teaching and learning of English.</a:t>
            </a:r>
          </a:p>
          <a:p>
            <a:pPr marL="285750" indent="-285750">
              <a:buFont typeface="Arial" panose="020B0604020202020204" pitchFamily="34" charset="0"/>
              <a:buChar char="•"/>
            </a:pPr>
            <a:endParaRPr lang="en-GB" dirty="0"/>
          </a:p>
        </p:txBody>
      </p:sp>
      <p:sp>
        <p:nvSpPr>
          <p:cNvPr id="3" name="Footer Placeholder 2">
            <a:extLst>
              <a:ext uri="{FF2B5EF4-FFF2-40B4-BE49-F238E27FC236}">
                <a16:creationId xmlns:a16="http://schemas.microsoft.com/office/drawing/2014/main" id="{964C506D-409D-ECD2-3313-030DB6A9CF7B}"/>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7065ED12-39C9-3FA6-B750-0C8DCAC1FAE4}"/>
              </a:ext>
            </a:extLst>
          </p:cNvPr>
          <p:cNvSpPr>
            <a:spLocks noGrp="1"/>
          </p:cNvSpPr>
          <p:nvPr>
            <p:ph type="sldNum" sz="quarter" idx="12"/>
          </p:nvPr>
        </p:nvSpPr>
        <p:spPr/>
        <p:txBody>
          <a:bodyPr/>
          <a:lstStyle/>
          <a:p>
            <a:fld id="{39C6B835-EB63-4AE7-9628-740A286606E4}" type="slidenum">
              <a:rPr lang="en-GB" smtClean="0"/>
              <a:pPr/>
              <a:t>21</a:t>
            </a:fld>
            <a:endParaRPr lang="en-GB"/>
          </a:p>
        </p:txBody>
      </p:sp>
      <p:sp>
        <p:nvSpPr>
          <p:cNvPr id="5" name="Title 4">
            <a:extLst>
              <a:ext uri="{FF2B5EF4-FFF2-40B4-BE49-F238E27FC236}">
                <a16:creationId xmlns:a16="http://schemas.microsoft.com/office/drawing/2014/main" id="{D5A6AD38-6D41-9706-6F00-3CEC67378EC5}"/>
              </a:ext>
            </a:extLst>
          </p:cNvPr>
          <p:cNvSpPr>
            <a:spLocks noGrp="1"/>
          </p:cNvSpPr>
          <p:nvPr>
            <p:ph type="title"/>
          </p:nvPr>
        </p:nvSpPr>
        <p:spPr/>
        <p:txBody>
          <a:bodyPr/>
          <a:lstStyle/>
          <a:p>
            <a:r>
              <a:rPr lang="en-GB"/>
              <a:t>Reading the sources</a:t>
            </a:r>
            <a:endParaRPr lang="en-GB" dirty="0"/>
          </a:p>
        </p:txBody>
      </p:sp>
    </p:spTree>
    <p:extLst>
      <p:ext uri="{BB962C8B-B14F-4D97-AF65-F5344CB8AC3E}">
        <p14:creationId xmlns:p14="http://schemas.microsoft.com/office/powerpoint/2010/main" val="3689599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32DB08-6D11-2103-5A17-525DAB4E97EE}"/>
              </a:ext>
            </a:extLst>
          </p:cNvPr>
          <p:cNvSpPr>
            <a:spLocks noGrp="1"/>
          </p:cNvSpPr>
          <p:nvPr>
            <p:ph idx="1"/>
          </p:nvPr>
        </p:nvSpPr>
        <p:spPr/>
        <p:txBody>
          <a:bodyPr/>
          <a:lstStyle/>
          <a:p>
            <a:endParaRPr lang="en-GB" dirty="0"/>
          </a:p>
          <a:p>
            <a:endParaRPr lang="en-GB" dirty="0"/>
          </a:p>
          <a:p>
            <a:endParaRPr lang="en-GB" dirty="0"/>
          </a:p>
          <a:p>
            <a:endParaRPr lang="en-GB" dirty="0"/>
          </a:p>
          <a:p>
            <a:endParaRPr lang="en-GB" dirty="0"/>
          </a:p>
          <a:p>
            <a:r>
              <a:rPr lang="en-US" b="0" dirty="0">
                <a:solidFill>
                  <a:schemeClr val="tx1"/>
                </a:solidFill>
              </a:rPr>
              <a:t>Please turn to page 11 of the </a:t>
            </a:r>
            <a:r>
              <a:rPr lang="en-US" b="0" i="1" dirty="0">
                <a:solidFill>
                  <a:schemeClr val="tx1"/>
                </a:solidFill>
              </a:rPr>
              <a:t>Activities booklet</a:t>
            </a:r>
            <a:r>
              <a:rPr lang="en-US" b="0" dirty="0">
                <a:solidFill>
                  <a:schemeClr val="tx1"/>
                </a:solidFill>
              </a:rPr>
              <a:t>. </a:t>
            </a:r>
          </a:p>
          <a:p>
            <a:endParaRPr lang="en-GB" dirty="0"/>
          </a:p>
        </p:txBody>
      </p:sp>
      <p:sp>
        <p:nvSpPr>
          <p:cNvPr id="3" name="Footer Placeholder 2">
            <a:extLst>
              <a:ext uri="{FF2B5EF4-FFF2-40B4-BE49-F238E27FC236}">
                <a16:creationId xmlns:a16="http://schemas.microsoft.com/office/drawing/2014/main" id="{66B7BD60-D276-3CA8-46B7-6D6542DB83F8}"/>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71F7693-F328-9DC4-1A72-98C903D0ECDB}"/>
              </a:ext>
            </a:extLst>
          </p:cNvPr>
          <p:cNvSpPr>
            <a:spLocks noGrp="1"/>
          </p:cNvSpPr>
          <p:nvPr>
            <p:ph type="sldNum" sz="quarter" idx="12"/>
          </p:nvPr>
        </p:nvSpPr>
        <p:spPr/>
        <p:txBody>
          <a:bodyPr/>
          <a:lstStyle/>
          <a:p>
            <a:fld id="{39C6B835-EB63-4AE7-9628-740A286606E4}" type="slidenum">
              <a:rPr lang="en-GB" smtClean="0"/>
              <a:t>22</a:t>
            </a:fld>
            <a:endParaRPr lang="en-GB"/>
          </a:p>
        </p:txBody>
      </p:sp>
      <p:sp>
        <p:nvSpPr>
          <p:cNvPr id="5" name="Title 4">
            <a:extLst>
              <a:ext uri="{FF2B5EF4-FFF2-40B4-BE49-F238E27FC236}">
                <a16:creationId xmlns:a16="http://schemas.microsoft.com/office/drawing/2014/main" id="{2385C2DA-812E-2C93-347D-02C4F3D8C456}"/>
              </a:ext>
            </a:extLst>
          </p:cNvPr>
          <p:cNvSpPr>
            <a:spLocks noGrp="1"/>
          </p:cNvSpPr>
          <p:nvPr>
            <p:ph type="title"/>
          </p:nvPr>
        </p:nvSpPr>
        <p:spPr/>
        <p:txBody>
          <a:bodyPr/>
          <a:lstStyle/>
          <a:p>
            <a:r>
              <a:rPr lang="en-US" dirty="0"/>
              <a:t>Activity 5: Using the source information and ‘context’ box</a:t>
            </a:r>
            <a:endParaRPr lang="en-GB" dirty="0"/>
          </a:p>
        </p:txBody>
      </p:sp>
      <p:grpSp>
        <p:nvGrpSpPr>
          <p:cNvPr id="6" name="Group 5">
            <a:extLst>
              <a:ext uri="{FF2B5EF4-FFF2-40B4-BE49-F238E27FC236}">
                <a16:creationId xmlns:a16="http://schemas.microsoft.com/office/drawing/2014/main" id="{1D4C570C-AAF5-B696-9313-BFE81B2560E3}"/>
              </a:ext>
            </a:extLst>
          </p:cNvPr>
          <p:cNvGrpSpPr/>
          <p:nvPr/>
        </p:nvGrpSpPr>
        <p:grpSpPr>
          <a:xfrm>
            <a:off x="550799" y="1962000"/>
            <a:ext cx="11090275" cy="1809900"/>
            <a:chOff x="1800225" y="1778"/>
            <a:chExt cx="1159899" cy="753934"/>
          </a:xfrm>
        </p:grpSpPr>
        <p:sp>
          <p:nvSpPr>
            <p:cNvPr id="7" name="Rectangle: Rounded Corners 6">
              <a:extLst>
                <a:ext uri="{FF2B5EF4-FFF2-40B4-BE49-F238E27FC236}">
                  <a16:creationId xmlns:a16="http://schemas.microsoft.com/office/drawing/2014/main" id="{C8C4671C-C688-C29F-9B32-0732247B457F}"/>
                </a:ext>
              </a:extLst>
            </p:cNvPr>
            <p:cNvSpPr/>
            <p:nvPr/>
          </p:nvSpPr>
          <p:spPr>
            <a:xfrm>
              <a:off x="1800225" y="1778"/>
              <a:ext cx="1159899" cy="753934"/>
            </a:xfrm>
            <a:prstGeom prst="roundRect">
              <a:avLst/>
            </a:prstGeom>
            <a:solidFill>
              <a:schemeClr val="tx2"/>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a:lstStyle/>
            <a:p>
              <a:endParaRPr lang="en-GB" dirty="0"/>
            </a:p>
          </p:txBody>
        </p:sp>
        <p:sp>
          <p:nvSpPr>
            <p:cNvPr id="8" name="Rectangle: Rounded Corners 4">
              <a:extLst>
                <a:ext uri="{FF2B5EF4-FFF2-40B4-BE49-F238E27FC236}">
                  <a16:creationId xmlns:a16="http://schemas.microsoft.com/office/drawing/2014/main" id="{B3113427-BF30-39A7-0EE4-24D43BFF0AF6}"/>
                </a:ext>
              </a:extLst>
            </p:cNvPr>
            <p:cNvSpPr txBox="1"/>
            <p:nvPr/>
          </p:nvSpPr>
          <p:spPr>
            <a:xfrm>
              <a:off x="1837029" y="38582"/>
              <a:ext cx="1086291" cy="6803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r>
                <a:rPr lang="en-GB" dirty="0">
                  <a:solidFill>
                    <a:schemeClr val="bg1"/>
                  </a:solidFill>
                </a:rPr>
                <a:t>“Students should be reminded to always read the Introduction in the text box before reading the extract, as there is frequently contextualising information to help orientate students in advance of reading an unseen text.”</a:t>
              </a:r>
            </a:p>
            <a:p>
              <a:pPr algn="r"/>
              <a:r>
                <a:rPr lang="en-GB" dirty="0">
                  <a:solidFill>
                    <a:schemeClr val="bg1"/>
                  </a:solidFill>
                </a:rPr>
                <a:t>(Report on the examination, November 2020)</a:t>
              </a:r>
            </a:p>
          </p:txBody>
        </p:sp>
      </p:grpSp>
    </p:spTree>
    <p:extLst>
      <p:ext uri="{BB962C8B-B14F-4D97-AF65-F5344CB8AC3E}">
        <p14:creationId xmlns:p14="http://schemas.microsoft.com/office/powerpoint/2010/main" val="1687821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C20705-9004-455F-F4B0-0F6EF5AE7176}"/>
              </a:ext>
            </a:extLst>
          </p:cNvPr>
          <p:cNvSpPr>
            <a:spLocks noGrp="1"/>
          </p:cNvSpPr>
          <p:nvPr>
            <p:ph idx="1"/>
          </p:nvPr>
        </p:nvSpPr>
        <p:spPr/>
        <p:txBody>
          <a:bodyPr/>
          <a:lstStyle/>
          <a:p>
            <a:pPr marL="285750" indent="-285750">
              <a:buFont typeface="Arial" panose="020B0604020202020204" pitchFamily="34" charset="0"/>
              <a:buChar char="•"/>
            </a:pPr>
            <a:r>
              <a:rPr lang="en-US" b="0" dirty="0">
                <a:solidFill>
                  <a:schemeClr val="tx1"/>
                </a:solidFill>
              </a:rPr>
              <a:t>When reading the sources, think about the similarities and differences between the two texts. </a:t>
            </a:r>
          </a:p>
          <a:p>
            <a:endParaRPr lang="en-US" b="0" dirty="0">
              <a:solidFill>
                <a:schemeClr val="tx1"/>
              </a:solidFill>
              <a:highlight>
                <a:srgbClr val="FFFF00"/>
              </a:highlight>
            </a:endParaRPr>
          </a:p>
          <a:p>
            <a:pPr marL="285750" indent="-285750">
              <a:buFont typeface="Arial" panose="020B0604020202020204" pitchFamily="34" charset="0"/>
              <a:buChar char="•"/>
            </a:pPr>
            <a:r>
              <a:rPr lang="en-US" b="0" dirty="0">
                <a:solidFill>
                  <a:schemeClr val="tx1"/>
                </a:solidFill>
              </a:rPr>
              <a:t>Please turn to page 13 of the </a:t>
            </a:r>
            <a:r>
              <a:rPr lang="en-US" b="0" i="1" dirty="0">
                <a:solidFill>
                  <a:schemeClr val="tx1"/>
                </a:solidFill>
              </a:rPr>
              <a:t>Activities booklet</a:t>
            </a:r>
            <a:r>
              <a:rPr lang="en-US" b="0" dirty="0">
                <a:solidFill>
                  <a:schemeClr val="tx1"/>
                </a:solidFill>
              </a:rPr>
              <a:t>. </a:t>
            </a:r>
          </a:p>
          <a:p>
            <a:pPr marL="285750" indent="-285750">
              <a:buFont typeface="Arial" panose="020B0604020202020204" pitchFamily="34" charset="0"/>
              <a:buChar char="•"/>
            </a:pPr>
            <a:endParaRPr lang="en-US" b="0" i="1" dirty="0">
              <a:solidFill>
                <a:schemeClr val="tx1"/>
              </a:solidFill>
            </a:endParaRPr>
          </a:p>
          <a:p>
            <a:pPr marL="285750" indent="-285750">
              <a:buFont typeface="Arial" panose="020B0604020202020204" pitchFamily="34" charset="0"/>
              <a:buChar char="•"/>
            </a:pPr>
            <a:r>
              <a:rPr lang="en-US" b="0" dirty="0">
                <a:solidFill>
                  <a:schemeClr val="tx1"/>
                </a:solidFill>
              </a:rPr>
              <a:t>Once complete, you can look at the ideas provided on page 12 of your </a:t>
            </a:r>
            <a:r>
              <a:rPr lang="en-US" b="0" i="1" dirty="0">
                <a:solidFill>
                  <a:schemeClr val="tx1"/>
                </a:solidFill>
              </a:rPr>
              <a:t>Handouts booklet</a:t>
            </a:r>
            <a:r>
              <a:rPr lang="en-US" b="0" dirty="0">
                <a:solidFill>
                  <a:schemeClr val="tx1"/>
                </a:solidFill>
              </a:rPr>
              <a:t>.</a:t>
            </a:r>
          </a:p>
          <a:p>
            <a:endParaRPr lang="en-GB" dirty="0"/>
          </a:p>
        </p:txBody>
      </p:sp>
      <p:sp>
        <p:nvSpPr>
          <p:cNvPr id="3" name="Footer Placeholder 2">
            <a:extLst>
              <a:ext uri="{FF2B5EF4-FFF2-40B4-BE49-F238E27FC236}">
                <a16:creationId xmlns:a16="http://schemas.microsoft.com/office/drawing/2014/main" id="{FC6E3626-6AA3-FE22-5656-4F96F15C659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6696587A-A890-D2CA-8A58-9D32A53ACB71}"/>
              </a:ext>
            </a:extLst>
          </p:cNvPr>
          <p:cNvSpPr>
            <a:spLocks noGrp="1"/>
          </p:cNvSpPr>
          <p:nvPr>
            <p:ph type="sldNum" sz="quarter" idx="12"/>
          </p:nvPr>
        </p:nvSpPr>
        <p:spPr/>
        <p:txBody>
          <a:bodyPr/>
          <a:lstStyle/>
          <a:p>
            <a:fld id="{39C6B835-EB63-4AE7-9628-740A286606E4}" type="slidenum">
              <a:rPr lang="en-GB" smtClean="0"/>
              <a:t>23</a:t>
            </a:fld>
            <a:endParaRPr lang="en-GB"/>
          </a:p>
        </p:txBody>
      </p:sp>
      <p:sp>
        <p:nvSpPr>
          <p:cNvPr id="5" name="Title 4">
            <a:extLst>
              <a:ext uri="{FF2B5EF4-FFF2-40B4-BE49-F238E27FC236}">
                <a16:creationId xmlns:a16="http://schemas.microsoft.com/office/drawing/2014/main" id="{5539A40A-33A1-5D95-4244-A47A02B7DE82}"/>
              </a:ext>
            </a:extLst>
          </p:cNvPr>
          <p:cNvSpPr>
            <a:spLocks noGrp="1"/>
          </p:cNvSpPr>
          <p:nvPr>
            <p:ph type="title"/>
          </p:nvPr>
        </p:nvSpPr>
        <p:spPr/>
        <p:txBody>
          <a:bodyPr/>
          <a:lstStyle/>
          <a:p>
            <a:r>
              <a:rPr lang="en-US" dirty="0"/>
              <a:t>Activity 6: Reading the sources</a:t>
            </a:r>
            <a:endParaRPr lang="en-GB" dirty="0"/>
          </a:p>
        </p:txBody>
      </p:sp>
    </p:spTree>
    <p:extLst>
      <p:ext uri="{BB962C8B-B14F-4D97-AF65-F5344CB8AC3E}">
        <p14:creationId xmlns:p14="http://schemas.microsoft.com/office/powerpoint/2010/main" val="1650284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81116C-EED9-D00F-4052-4689F98902F6}"/>
              </a:ext>
            </a:extLst>
          </p:cNvPr>
          <p:cNvSpPr>
            <a:spLocks noGrp="1"/>
          </p:cNvSpPr>
          <p:nvPr>
            <p:ph idx="1"/>
          </p:nvPr>
        </p:nvSpPr>
        <p:spPr/>
        <p:txBody>
          <a:bodyPr/>
          <a:lstStyle/>
          <a:p>
            <a:r>
              <a:rPr lang="en-GB" b="0" dirty="0">
                <a:solidFill>
                  <a:schemeClr val="tx1"/>
                </a:solidFill>
              </a:rPr>
              <a:t>Now turn to page 14 of the </a:t>
            </a:r>
            <a:r>
              <a:rPr lang="en-GB" b="0" i="1" dirty="0">
                <a:solidFill>
                  <a:schemeClr val="tx1"/>
                </a:solidFill>
              </a:rPr>
              <a:t>Activities booklet</a:t>
            </a:r>
            <a:r>
              <a:rPr lang="en-GB" b="0" dirty="0">
                <a:solidFill>
                  <a:schemeClr val="tx1"/>
                </a:solidFill>
              </a:rPr>
              <a:t>.</a:t>
            </a:r>
          </a:p>
          <a:p>
            <a:endParaRPr lang="en-GB" dirty="0"/>
          </a:p>
        </p:txBody>
      </p:sp>
      <p:sp>
        <p:nvSpPr>
          <p:cNvPr id="3" name="Footer Placeholder 2">
            <a:extLst>
              <a:ext uri="{FF2B5EF4-FFF2-40B4-BE49-F238E27FC236}">
                <a16:creationId xmlns:a16="http://schemas.microsoft.com/office/drawing/2014/main" id="{6EB1DB5F-0223-E2E0-F639-740722C2E95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3794748-27CA-D9A8-B455-DECD6F93AD3D}"/>
              </a:ext>
            </a:extLst>
          </p:cNvPr>
          <p:cNvSpPr>
            <a:spLocks noGrp="1"/>
          </p:cNvSpPr>
          <p:nvPr>
            <p:ph type="sldNum" sz="quarter" idx="12"/>
          </p:nvPr>
        </p:nvSpPr>
        <p:spPr/>
        <p:txBody>
          <a:bodyPr/>
          <a:lstStyle/>
          <a:p>
            <a:fld id="{39C6B835-EB63-4AE7-9628-740A286606E4}" type="slidenum">
              <a:rPr lang="en-GB" smtClean="0"/>
              <a:t>24</a:t>
            </a:fld>
            <a:endParaRPr lang="en-GB"/>
          </a:p>
        </p:txBody>
      </p:sp>
      <p:sp>
        <p:nvSpPr>
          <p:cNvPr id="5" name="Title 4">
            <a:extLst>
              <a:ext uri="{FF2B5EF4-FFF2-40B4-BE49-F238E27FC236}">
                <a16:creationId xmlns:a16="http://schemas.microsoft.com/office/drawing/2014/main" id="{1AF22534-5CDF-93C1-AC9B-EDDB932BDD0A}"/>
              </a:ext>
            </a:extLst>
          </p:cNvPr>
          <p:cNvSpPr>
            <a:spLocks noGrp="1"/>
          </p:cNvSpPr>
          <p:nvPr>
            <p:ph type="title"/>
          </p:nvPr>
        </p:nvSpPr>
        <p:spPr/>
        <p:txBody>
          <a:bodyPr/>
          <a:lstStyle/>
          <a:p>
            <a:r>
              <a:rPr lang="en-GB" dirty="0"/>
              <a:t>Activity 7: Image analysis and ‘big ideas’</a:t>
            </a:r>
          </a:p>
        </p:txBody>
      </p:sp>
    </p:spTree>
    <p:extLst>
      <p:ext uri="{BB962C8B-B14F-4D97-AF65-F5344CB8AC3E}">
        <p14:creationId xmlns:p14="http://schemas.microsoft.com/office/powerpoint/2010/main" val="1891476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C743355-862E-A417-C86F-42205998728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2F4662E-2CF1-5F2E-19A6-55D28648E762}"/>
              </a:ext>
            </a:extLst>
          </p:cNvPr>
          <p:cNvSpPr>
            <a:spLocks noGrp="1"/>
          </p:cNvSpPr>
          <p:nvPr>
            <p:ph type="sldNum" sz="quarter" idx="12"/>
          </p:nvPr>
        </p:nvSpPr>
        <p:spPr/>
        <p:txBody>
          <a:bodyPr/>
          <a:lstStyle/>
          <a:p>
            <a:fld id="{39C6B835-EB63-4AE7-9628-740A286606E4}" type="slidenum">
              <a:rPr lang="en-GB" smtClean="0"/>
              <a:t>25</a:t>
            </a:fld>
            <a:endParaRPr lang="en-GB"/>
          </a:p>
        </p:txBody>
      </p:sp>
      <p:sp>
        <p:nvSpPr>
          <p:cNvPr id="5" name="Title 4">
            <a:extLst>
              <a:ext uri="{FF2B5EF4-FFF2-40B4-BE49-F238E27FC236}">
                <a16:creationId xmlns:a16="http://schemas.microsoft.com/office/drawing/2014/main" id="{C2BF827C-9C56-0AE2-DCBD-EA0AB9C304DE}"/>
              </a:ext>
            </a:extLst>
          </p:cNvPr>
          <p:cNvSpPr>
            <a:spLocks noGrp="1"/>
          </p:cNvSpPr>
          <p:nvPr>
            <p:ph type="title"/>
          </p:nvPr>
        </p:nvSpPr>
        <p:spPr/>
        <p:txBody>
          <a:bodyPr/>
          <a:lstStyle/>
          <a:p>
            <a:r>
              <a:rPr lang="en-GB" dirty="0"/>
              <a:t>The picture</a:t>
            </a:r>
          </a:p>
        </p:txBody>
      </p:sp>
      <p:sp>
        <p:nvSpPr>
          <p:cNvPr id="6" name="Content Placeholder 5">
            <a:extLst>
              <a:ext uri="{FF2B5EF4-FFF2-40B4-BE49-F238E27FC236}">
                <a16:creationId xmlns:a16="http://schemas.microsoft.com/office/drawing/2014/main" id="{CD64B48F-985B-0E96-9A7D-E20386662330}"/>
              </a:ext>
            </a:extLst>
          </p:cNvPr>
          <p:cNvSpPr>
            <a:spLocks noGrp="1"/>
          </p:cNvSpPr>
          <p:nvPr>
            <p:ph idx="1"/>
          </p:nvPr>
        </p:nvSpPr>
        <p:spPr>
          <a:xfrm>
            <a:off x="550862" y="1385924"/>
            <a:ext cx="8952367" cy="4590333"/>
          </a:xfrm>
        </p:spPr>
        <p:txBody>
          <a:bodyPr>
            <a:normAutofit/>
          </a:bodyPr>
          <a:lstStyle/>
          <a:p>
            <a:r>
              <a:rPr lang="en-GB" b="0" dirty="0">
                <a:solidFill>
                  <a:schemeClr val="tx1"/>
                </a:solidFill>
              </a:rPr>
              <a:t>What might students working at different levels of response say about the picture?</a:t>
            </a:r>
          </a:p>
          <a:p>
            <a:endParaRPr lang="en-GB" b="0" dirty="0">
              <a:solidFill>
                <a:schemeClr val="tx1"/>
              </a:solidFill>
            </a:endParaRPr>
          </a:p>
          <a:p>
            <a:pPr marL="342900" indent="-342900">
              <a:buFont typeface="Arial" panose="020B0604020202020204" pitchFamily="34" charset="0"/>
              <a:buChar char="•"/>
            </a:pPr>
            <a:r>
              <a:rPr lang="en-GB" b="0" dirty="0">
                <a:solidFill>
                  <a:schemeClr val="tx1"/>
                </a:solidFill>
              </a:rPr>
              <a:t>Conceptualise (representation/</a:t>
            </a:r>
            <a:br>
              <a:rPr lang="en-GB" b="0" dirty="0">
                <a:solidFill>
                  <a:schemeClr val="tx1"/>
                </a:solidFill>
              </a:rPr>
            </a:br>
            <a:r>
              <a:rPr lang="en-GB" b="0" dirty="0">
                <a:solidFill>
                  <a:schemeClr val="tx1"/>
                </a:solidFill>
              </a:rPr>
              <a:t>abstraction)</a:t>
            </a:r>
          </a:p>
          <a:p>
            <a:pPr marL="342900" indent="-342900">
              <a:buFont typeface="Arial" panose="020B0604020202020204" pitchFamily="34" charset="0"/>
              <a:buChar char="•"/>
            </a:pPr>
            <a:endParaRPr lang="en-GB" b="0" dirty="0">
              <a:solidFill>
                <a:schemeClr val="tx1"/>
              </a:solidFill>
            </a:endParaRPr>
          </a:p>
          <a:p>
            <a:pPr marL="342900" indent="-342900">
              <a:buFont typeface="Arial" panose="020B0604020202020204" pitchFamily="34" charset="0"/>
              <a:buChar char="•"/>
            </a:pPr>
            <a:endParaRPr lang="en-GB" b="0" dirty="0">
              <a:solidFill>
                <a:schemeClr val="tx1"/>
              </a:solidFill>
            </a:endParaRPr>
          </a:p>
          <a:p>
            <a:pPr marL="342900" indent="-342900">
              <a:buFont typeface="Arial" panose="020B0604020202020204" pitchFamily="34" charset="0"/>
              <a:buChar char="•"/>
            </a:pPr>
            <a:r>
              <a:rPr lang="en-GB" b="0" dirty="0">
                <a:solidFill>
                  <a:schemeClr val="tx1"/>
                </a:solidFill>
              </a:rPr>
              <a:t>Interpret</a:t>
            </a:r>
          </a:p>
          <a:p>
            <a:pPr marL="342900" indent="-342900">
              <a:buFont typeface="Arial" panose="020B0604020202020204" pitchFamily="34" charset="0"/>
              <a:buChar char="•"/>
            </a:pPr>
            <a:endParaRPr lang="en-GB" b="0" dirty="0">
              <a:solidFill>
                <a:schemeClr val="tx1"/>
              </a:solidFill>
            </a:endParaRPr>
          </a:p>
          <a:p>
            <a:pPr marL="342900" indent="-342900">
              <a:buFont typeface="Arial" panose="020B0604020202020204" pitchFamily="34" charset="0"/>
              <a:buChar char="•"/>
            </a:pPr>
            <a:endParaRPr lang="en-GB" b="0" dirty="0">
              <a:solidFill>
                <a:schemeClr val="tx1"/>
              </a:solidFill>
            </a:endParaRPr>
          </a:p>
          <a:p>
            <a:pPr marL="342900" indent="-342900">
              <a:buFont typeface="Arial" panose="020B0604020202020204" pitchFamily="34" charset="0"/>
              <a:buChar char="•"/>
            </a:pPr>
            <a:r>
              <a:rPr lang="en-GB" b="0" dirty="0">
                <a:solidFill>
                  <a:schemeClr val="tx1"/>
                </a:solidFill>
              </a:rPr>
              <a:t>Simple comment</a:t>
            </a:r>
          </a:p>
          <a:p>
            <a:endParaRPr lang="en-GB" b="0" dirty="0">
              <a:solidFill>
                <a:schemeClr val="tx1"/>
              </a:solidFill>
            </a:endParaRPr>
          </a:p>
        </p:txBody>
      </p:sp>
      <p:sp>
        <p:nvSpPr>
          <p:cNvPr id="8" name="Arrow: Down 7">
            <a:extLst>
              <a:ext uri="{FF2B5EF4-FFF2-40B4-BE49-F238E27FC236}">
                <a16:creationId xmlns:a16="http://schemas.microsoft.com/office/drawing/2014/main" id="{0641F6C9-2CC5-F84E-5511-04F0A2CA58B2}"/>
              </a:ext>
            </a:extLst>
          </p:cNvPr>
          <p:cNvSpPr/>
          <p:nvPr/>
        </p:nvSpPr>
        <p:spPr>
          <a:xfrm rot="10800000">
            <a:off x="5551713" y="2326104"/>
            <a:ext cx="1088572" cy="3290924"/>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82800D82-F77C-CB32-0424-32895E84F2A4}"/>
              </a:ext>
            </a:extLst>
          </p:cNvPr>
          <p:cNvSpPr txBox="1"/>
          <p:nvPr/>
        </p:nvSpPr>
        <p:spPr>
          <a:xfrm>
            <a:off x="7928944" y="2249160"/>
            <a:ext cx="3388057" cy="276999"/>
          </a:xfrm>
          <a:prstGeom prst="rect">
            <a:avLst/>
          </a:prstGeom>
          <a:noFill/>
        </p:spPr>
        <p:txBody>
          <a:bodyPr wrap="square" lIns="0" tIns="0" rIns="0" bIns="0" rtlCol="0">
            <a:spAutoFit/>
          </a:bodyPr>
          <a:lstStyle/>
          <a:p>
            <a:pPr marL="0" algn="l">
              <a:spcBef>
                <a:spcPts val="200"/>
              </a:spcBef>
              <a:spcAft>
                <a:spcPts val="200"/>
              </a:spcAft>
            </a:pPr>
            <a:r>
              <a:rPr lang="en-GB" b="1" dirty="0"/>
              <a:t>Highest level of response</a:t>
            </a:r>
          </a:p>
        </p:txBody>
      </p:sp>
      <p:sp>
        <p:nvSpPr>
          <p:cNvPr id="11" name="TextBox 10">
            <a:extLst>
              <a:ext uri="{FF2B5EF4-FFF2-40B4-BE49-F238E27FC236}">
                <a16:creationId xmlns:a16="http://schemas.microsoft.com/office/drawing/2014/main" id="{C2594B9F-B2C9-3986-C9AB-F3EEAD79E1F6}"/>
              </a:ext>
            </a:extLst>
          </p:cNvPr>
          <p:cNvSpPr txBox="1"/>
          <p:nvPr/>
        </p:nvSpPr>
        <p:spPr>
          <a:xfrm>
            <a:off x="7928943" y="5340029"/>
            <a:ext cx="3388057" cy="276999"/>
          </a:xfrm>
          <a:prstGeom prst="rect">
            <a:avLst/>
          </a:prstGeom>
          <a:noFill/>
        </p:spPr>
        <p:txBody>
          <a:bodyPr wrap="square" lIns="0" tIns="0" rIns="0" bIns="0" rtlCol="0">
            <a:spAutoFit/>
          </a:bodyPr>
          <a:lstStyle/>
          <a:p>
            <a:pPr marL="0" algn="l">
              <a:spcBef>
                <a:spcPts val="200"/>
              </a:spcBef>
              <a:spcAft>
                <a:spcPts val="200"/>
              </a:spcAft>
            </a:pPr>
            <a:r>
              <a:rPr lang="en-GB" b="1" dirty="0"/>
              <a:t>Lowest level of response</a:t>
            </a:r>
          </a:p>
        </p:txBody>
      </p:sp>
    </p:spTree>
    <p:extLst>
      <p:ext uri="{BB962C8B-B14F-4D97-AF65-F5344CB8AC3E}">
        <p14:creationId xmlns:p14="http://schemas.microsoft.com/office/powerpoint/2010/main" val="9582199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E92ECD-7A76-4648-AAC3-8AEA27BA5D67}"/>
              </a:ext>
            </a:extLst>
          </p:cNvPr>
          <p:cNvSpPr>
            <a:spLocks noGrp="1"/>
          </p:cNvSpPr>
          <p:nvPr>
            <p:ph idx="1"/>
          </p:nvPr>
        </p:nvSpPr>
        <p:spPr>
          <a:xfrm>
            <a:off x="550864" y="1962867"/>
            <a:ext cx="8244794" cy="3809283"/>
          </a:xfrm>
        </p:spPr>
        <p:txBody>
          <a:bodyPr/>
          <a:lstStyle/>
          <a:p>
            <a:pPr marL="285750" indent="-285750">
              <a:buFont typeface="Arial" panose="020B0604020202020204" pitchFamily="34" charset="0"/>
              <a:buChar char="•"/>
            </a:pPr>
            <a:r>
              <a:rPr lang="en-GB" b="0" dirty="0">
                <a:solidFill>
                  <a:schemeClr val="tx1"/>
                </a:solidFill>
              </a:rPr>
              <a:t>To set the ‘text’ (or image) in the context of a conceptual framework is to see the ‘big ideas’. </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The photographer (the equivalent of the writer) has deliberately framed this image to send a message. </a:t>
            </a:r>
          </a:p>
          <a:p>
            <a:pPr marL="285750" indent="-285750">
              <a:buFont typeface="Arial" panose="020B0604020202020204" pitchFamily="34" charset="0"/>
              <a:buChar char="•"/>
            </a:pPr>
            <a:endParaRPr lang="en-GB" b="0" dirty="0">
              <a:solidFill>
                <a:schemeClr val="tx1"/>
              </a:solidFill>
            </a:endParaRPr>
          </a:p>
          <a:p>
            <a:r>
              <a:rPr lang="en-GB" dirty="0">
                <a:solidFill>
                  <a:schemeClr val="tx1"/>
                </a:solidFill>
              </a:rPr>
              <a:t>Turn to page 15 of the </a:t>
            </a:r>
            <a:r>
              <a:rPr lang="en-GB" i="1" dirty="0">
                <a:solidFill>
                  <a:schemeClr val="tx1"/>
                </a:solidFill>
              </a:rPr>
              <a:t>Activities</a:t>
            </a:r>
            <a:r>
              <a:rPr lang="en-GB" dirty="0">
                <a:solidFill>
                  <a:schemeClr val="tx1"/>
                </a:solidFill>
              </a:rPr>
              <a:t> </a:t>
            </a:r>
            <a:r>
              <a:rPr lang="en-GB" i="1" dirty="0">
                <a:solidFill>
                  <a:schemeClr val="tx1"/>
                </a:solidFill>
              </a:rPr>
              <a:t>booklet</a:t>
            </a:r>
            <a:r>
              <a:rPr lang="en-GB" dirty="0">
                <a:solidFill>
                  <a:schemeClr val="tx1"/>
                </a:solidFill>
              </a:rPr>
              <a:t>.</a:t>
            </a:r>
          </a:p>
          <a:p>
            <a:endParaRPr lang="en-GB" dirty="0"/>
          </a:p>
        </p:txBody>
      </p:sp>
      <p:sp>
        <p:nvSpPr>
          <p:cNvPr id="3" name="Footer Placeholder 2">
            <a:extLst>
              <a:ext uri="{FF2B5EF4-FFF2-40B4-BE49-F238E27FC236}">
                <a16:creationId xmlns:a16="http://schemas.microsoft.com/office/drawing/2014/main" id="{61DADEDA-5E29-25ED-AF0A-B46018BFD31E}"/>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DACE0E4-ECE8-AD27-B2E6-B464DF8B2E8F}"/>
              </a:ext>
            </a:extLst>
          </p:cNvPr>
          <p:cNvSpPr>
            <a:spLocks noGrp="1"/>
          </p:cNvSpPr>
          <p:nvPr>
            <p:ph type="sldNum" sz="quarter" idx="12"/>
          </p:nvPr>
        </p:nvSpPr>
        <p:spPr/>
        <p:txBody>
          <a:bodyPr/>
          <a:lstStyle/>
          <a:p>
            <a:fld id="{39C6B835-EB63-4AE7-9628-740A286606E4}" type="slidenum">
              <a:rPr lang="en-GB" smtClean="0"/>
              <a:t>26</a:t>
            </a:fld>
            <a:endParaRPr lang="en-GB"/>
          </a:p>
        </p:txBody>
      </p:sp>
      <p:sp>
        <p:nvSpPr>
          <p:cNvPr id="5" name="Title 4">
            <a:extLst>
              <a:ext uri="{FF2B5EF4-FFF2-40B4-BE49-F238E27FC236}">
                <a16:creationId xmlns:a16="http://schemas.microsoft.com/office/drawing/2014/main" id="{C7478CCC-B01A-18DB-6363-7569F059620E}"/>
              </a:ext>
            </a:extLst>
          </p:cNvPr>
          <p:cNvSpPr>
            <a:spLocks noGrp="1"/>
          </p:cNvSpPr>
          <p:nvPr>
            <p:ph type="title"/>
          </p:nvPr>
        </p:nvSpPr>
        <p:spPr/>
        <p:txBody>
          <a:bodyPr/>
          <a:lstStyle/>
          <a:p>
            <a:r>
              <a:rPr lang="en-GB" dirty="0"/>
              <a:t>Activity 8: Connecting to the ‘big idea’ </a:t>
            </a:r>
          </a:p>
        </p:txBody>
      </p:sp>
      <p:sp>
        <p:nvSpPr>
          <p:cNvPr id="6" name="Content Placeholder 4">
            <a:extLst>
              <a:ext uri="{FF2B5EF4-FFF2-40B4-BE49-F238E27FC236}">
                <a16:creationId xmlns:a16="http://schemas.microsoft.com/office/drawing/2014/main" id="{39533C85-216F-A965-9C34-AF0372F5B19F}"/>
              </a:ext>
            </a:extLst>
          </p:cNvPr>
          <p:cNvSpPr txBox="1">
            <a:spLocks/>
          </p:cNvSpPr>
          <p:nvPr/>
        </p:nvSpPr>
        <p:spPr>
          <a:xfrm>
            <a:off x="9128760" y="1962867"/>
            <a:ext cx="2199743" cy="3414676"/>
          </a:xfrm>
          <a:prstGeom prst="rect">
            <a:avLst/>
          </a:prstGeom>
          <a:solidFill>
            <a:schemeClr val="tx2"/>
          </a:solidFill>
          <a:ln>
            <a:solidFill>
              <a:srgbClr val="412878"/>
            </a:solidFill>
          </a:ln>
        </p:spPr>
        <p:txBody>
          <a:bodyPr vert="horz" lIns="0" tIns="0" rIns="0" bIns="0" rtlCol="0">
            <a:noAutofit/>
          </a:bodyPr>
          <a:lstStyle>
            <a:lvl1pPr marL="288000" indent="-288000" algn="l" defTabSz="457200" rtl="0" eaLnBrk="1" latinLnBrk="0" hangingPunct="1">
              <a:lnSpc>
                <a:spcPct val="100000"/>
              </a:lnSpc>
              <a:spcBef>
                <a:spcPts val="400"/>
              </a:spcBef>
              <a:buClr>
                <a:srgbClr val="4B4B4B"/>
              </a:buClr>
              <a:buFont typeface="Arial"/>
              <a:buChar char="•"/>
              <a:defRPr sz="1800" kern="1200">
                <a:solidFill>
                  <a:srgbClr val="4B4B4B"/>
                </a:solidFill>
                <a:latin typeface="+mn-lt"/>
                <a:ea typeface="+mn-ea"/>
                <a:cs typeface="+mn-cs"/>
              </a:defRPr>
            </a:lvl1pPr>
            <a:lvl2pPr marL="576000" indent="-288000" algn="l" defTabSz="457200" rtl="0" eaLnBrk="1" latinLnBrk="0" hangingPunct="1">
              <a:lnSpc>
                <a:spcPct val="100000"/>
              </a:lnSpc>
              <a:spcBef>
                <a:spcPts val="400"/>
              </a:spcBef>
              <a:buFont typeface="Arial" pitchFamily="34" charset="0"/>
              <a:buChar char="•"/>
              <a:defRPr sz="1800" kern="1200">
                <a:solidFill>
                  <a:srgbClr val="4B4B4B"/>
                </a:solidFill>
                <a:latin typeface="+mn-lt"/>
                <a:ea typeface="+mn-ea"/>
                <a:cs typeface="+mn-cs"/>
              </a:defRPr>
            </a:lvl2pPr>
            <a:lvl3pPr marL="864000" indent="-288000" algn="l" defTabSz="457200" rtl="0" eaLnBrk="1" latinLnBrk="0" hangingPunct="1">
              <a:lnSpc>
                <a:spcPct val="100000"/>
              </a:lnSpc>
              <a:spcBef>
                <a:spcPts val="400"/>
              </a:spcBef>
              <a:buFont typeface="Arial" pitchFamily="34" charset="0"/>
              <a:buChar char="•"/>
              <a:defRPr sz="1800" kern="1200">
                <a:solidFill>
                  <a:srgbClr val="4B4B4B"/>
                </a:solidFill>
                <a:latin typeface="+mn-lt"/>
                <a:ea typeface="+mn-ea"/>
                <a:cs typeface="+mn-cs"/>
              </a:defRPr>
            </a:lvl3pPr>
            <a:lvl4pPr marL="1152000" indent="-288000" algn="l" defTabSz="457200" rtl="0" eaLnBrk="1" latinLnBrk="0" hangingPunct="1">
              <a:lnSpc>
                <a:spcPct val="100000"/>
              </a:lnSpc>
              <a:spcBef>
                <a:spcPts val="400"/>
              </a:spcBef>
              <a:buFont typeface="Arial" pitchFamily="34" charset="0"/>
              <a:buChar char="•"/>
              <a:defRPr sz="1800" kern="1200">
                <a:solidFill>
                  <a:srgbClr val="4B4B4B"/>
                </a:solidFill>
                <a:latin typeface="+mn-lt"/>
                <a:ea typeface="+mn-ea"/>
                <a:cs typeface="+mn-cs"/>
              </a:defRPr>
            </a:lvl4pPr>
            <a:lvl5pPr marL="1440000" indent="-288000" algn="l" defTabSz="457200" rtl="0" eaLnBrk="1" latinLnBrk="0" hangingPunct="1">
              <a:lnSpc>
                <a:spcPct val="100000"/>
              </a:lnSpc>
              <a:spcBef>
                <a:spcPts val="400"/>
              </a:spcBef>
              <a:buFont typeface="Arial" pitchFamily="34" charset="0"/>
              <a:buChar char="•"/>
              <a:defRPr sz="1800" kern="1200">
                <a:solidFill>
                  <a:srgbClr val="4B4B4B"/>
                </a:solidFill>
                <a:latin typeface="+mn-lt"/>
                <a:ea typeface="+mn-ea"/>
                <a:cs typeface="+mn-cs"/>
              </a:defRPr>
            </a:lvl5pPr>
            <a:lvl6pPr marL="2286000" indent="0" algn="l" defTabSz="457200" rtl="0" eaLnBrk="1" latinLnBrk="0" hangingPunct="1">
              <a:spcBef>
                <a:spcPct val="20000"/>
              </a:spcBef>
              <a:buFont typeface="Arial"/>
              <a:buNone/>
              <a:defRPr sz="1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72000" marR="0" lvl="0" indent="0" defTabSz="457200" rtl="0" eaLnBrk="1" fontAlgn="auto" latinLnBrk="0" hangingPunct="1">
              <a:lnSpc>
                <a:spcPct val="150000"/>
              </a:lnSpc>
              <a:spcBef>
                <a:spcPts val="400"/>
              </a:spcBef>
              <a:spcAft>
                <a:spcPts val="0"/>
              </a:spcAft>
              <a:buClr>
                <a:srgbClr val="4B4B4B"/>
              </a:buClr>
              <a:buSzTx/>
              <a:buFont typeface="Arial"/>
              <a:buNone/>
              <a:tabLst/>
              <a:defRPr/>
            </a:pPr>
            <a:r>
              <a:rPr kumimoji="0" lang="en-GB" sz="2000" i="0" u="none" strike="noStrike" kern="1200" cap="none" spc="0" normalizeH="0" baseline="0" noProof="0" dirty="0">
                <a:ln>
                  <a:noFill/>
                </a:ln>
                <a:solidFill>
                  <a:srgbClr val="FFFFFF"/>
                </a:solidFill>
                <a:effectLst/>
                <a:uLnTx/>
                <a:uFillTx/>
                <a:ea typeface="+mn-ea"/>
                <a:cs typeface="+mn-cs"/>
              </a:rPr>
              <a:t>Some ‘big ideas’:</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Poverty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Politics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Race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Gender</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Morality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Society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Health </a:t>
            </a:r>
          </a:p>
          <a:p>
            <a:pPr marL="450850" marR="0" lvl="0" indent="-273050" algn="l" defTabSz="457200" rtl="0" eaLnBrk="1" fontAlgn="auto" latinLnBrk="0" hangingPunct="1">
              <a:lnSpc>
                <a:spcPct val="100000"/>
              </a:lnSpc>
              <a:spcBef>
                <a:spcPts val="400"/>
              </a:spcBef>
              <a:spcAft>
                <a:spcPts val="0"/>
              </a:spcAft>
              <a:buClr>
                <a:srgbClr val="FFFFFF"/>
              </a:buClr>
              <a:buSzTx/>
              <a:buFont typeface="Arial"/>
              <a:buChar char="•"/>
              <a:tabLst/>
              <a:defRPr/>
            </a:pPr>
            <a:r>
              <a:rPr kumimoji="0" lang="en-GB" sz="2000" b="0" i="0" u="none" strike="noStrike" kern="1200" cap="none" spc="0" normalizeH="0" baseline="0" noProof="0" dirty="0">
                <a:ln>
                  <a:noFill/>
                </a:ln>
                <a:solidFill>
                  <a:srgbClr val="FFFFFF"/>
                </a:solidFill>
                <a:effectLst/>
                <a:uLnTx/>
                <a:uFillTx/>
                <a:ea typeface="+mn-ea"/>
                <a:cs typeface="+mn-cs"/>
              </a:rPr>
              <a:t>Culture </a:t>
            </a:r>
          </a:p>
          <a:p>
            <a:pPr marL="288000" marR="0" lvl="0" indent="-288000" algn="l" defTabSz="457200" rtl="0" eaLnBrk="1" fontAlgn="auto" latinLnBrk="0" hangingPunct="1">
              <a:lnSpc>
                <a:spcPct val="100000"/>
              </a:lnSpc>
              <a:spcBef>
                <a:spcPts val="400"/>
              </a:spcBef>
              <a:spcAft>
                <a:spcPts val="0"/>
              </a:spcAft>
              <a:buClr>
                <a:srgbClr val="4B4B4B"/>
              </a:buClr>
              <a:buSzTx/>
              <a:buFont typeface="Arial"/>
              <a:buChar char="•"/>
              <a:tabLst/>
              <a:defRPr/>
            </a:pPr>
            <a:endParaRPr kumimoji="0" lang="en-GB" sz="1800" b="0" i="0" u="none" strike="noStrike" kern="1200" cap="none" spc="0" normalizeH="0" baseline="0" noProof="0" dirty="0">
              <a:ln>
                <a:noFill/>
              </a:ln>
              <a:solidFill>
                <a:srgbClr val="4B4B4B"/>
              </a:solidFill>
              <a:effectLst/>
              <a:uLnTx/>
              <a:uFillTx/>
              <a:latin typeface="Arial"/>
              <a:ea typeface="+mn-ea"/>
              <a:cs typeface="+mn-cs"/>
            </a:endParaRPr>
          </a:p>
        </p:txBody>
      </p:sp>
    </p:spTree>
    <p:extLst>
      <p:ext uri="{BB962C8B-B14F-4D97-AF65-F5344CB8AC3E}">
        <p14:creationId xmlns:p14="http://schemas.microsoft.com/office/powerpoint/2010/main" val="2089903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DCBC3E-5924-279F-5C9F-AE8BA23E0DEF}"/>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‘Big ideas’ are abstract concepts or themes.</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They’re an essential part of what it means to teach English.</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They broaden the scope of texts and enrich a student’s experience of the world.</a:t>
            </a:r>
          </a:p>
          <a:p>
            <a:pPr marL="285750" indent="-285750">
              <a:buFont typeface="Arial" panose="020B0604020202020204" pitchFamily="34" charset="0"/>
              <a:buChar char="•"/>
            </a:pPr>
            <a:endParaRPr lang="en-GB" b="0" dirty="0">
              <a:solidFill>
                <a:schemeClr val="tx1"/>
              </a:solidFill>
            </a:endParaRPr>
          </a:p>
        </p:txBody>
      </p:sp>
      <p:sp>
        <p:nvSpPr>
          <p:cNvPr id="3" name="Footer Placeholder 2">
            <a:extLst>
              <a:ext uri="{FF2B5EF4-FFF2-40B4-BE49-F238E27FC236}">
                <a16:creationId xmlns:a16="http://schemas.microsoft.com/office/drawing/2014/main" id="{95E93A08-C549-7BA8-1849-3636BE85255A}"/>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1D2E813C-940C-EE8A-2274-7EA642890C9E}"/>
              </a:ext>
            </a:extLst>
          </p:cNvPr>
          <p:cNvSpPr>
            <a:spLocks noGrp="1"/>
          </p:cNvSpPr>
          <p:nvPr>
            <p:ph type="sldNum" sz="quarter" idx="12"/>
          </p:nvPr>
        </p:nvSpPr>
        <p:spPr/>
        <p:txBody>
          <a:bodyPr/>
          <a:lstStyle/>
          <a:p>
            <a:fld id="{39C6B835-EB63-4AE7-9628-740A286606E4}" type="slidenum">
              <a:rPr lang="en-GB" smtClean="0"/>
              <a:t>27</a:t>
            </a:fld>
            <a:endParaRPr lang="en-GB"/>
          </a:p>
        </p:txBody>
      </p:sp>
      <p:sp>
        <p:nvSpPr>
          <p:cNvPr id="5" name="Title 4">
            <a:extLst>
              <a:ext uri="{FF2B5EF4-FFF2-40B4-BE49-F238E27FC236}">
                <a16:creationId xmlns:a16="http://schemas.microsoft.com/office/drawing/2014/main" id="{8ADB8715-CA4C-69DC-6A49-B6986B7C6C67}"/>
              </a:ext>
            </a:extLst>
          </p:cNvPr>
          <p:cNvSpPr>
            <a:spLocks noGrp="1"/>
          </p:cNvSpPr>
          <p:nvPr>
            <p:ph type="title"/>
          </p:nvPr>
        </p:nvSpPr>
        <p:spPr/>
        <p:txBody>
          <a:bodyPr/>
          <a:lstStyle/>
          <a:p>
            <a:r>
              <a:rPr lang="en-GB" dirty="0"/>
              <a:t>Overview: Embracing ‘big ideas’</a:t>
            </a:r>
          </a:p>
        </p:txBody>
      </p:sp>
    </p:spTree>
    <p:extLst>
      <p:ext uri="{BB962C8B-B14F-4D97-AF65-F5344CB8AC3E}">
        <p14:creationId xmlns:p14="http://schemas.microsoft.com/office/powerpoint/2010/main" val="590563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D42E82-B9E3-EEBA-AC6B-E3556251F3FB}"/>
              </a:ext>
            </a:extLst>
          </p:cNvPr>
          <p:cNvSpPr>
            <a:spLocks noGrp="1"/>
          </p:cNvSpPr>
          <p:nvPr>
            <p:ph idx="1"/>
          </p:nvPr>
        </p:nvSpPr>
        <p:spPr>
          <a:xfrm>
            <a:off x="550863" y="1962867"/>
            <a:ext cx="11090275" cy="4085508"/>
          </a:xfrm>
        </p:spPr>
        <p:txBody>
          <a:bodyPr>
            <a:normAutofit/>
          </a:bodyPr>
          <a:lstStyle/>
          <a:p>
            <a:pPr>
              <a:spcAft>
                <a:spcPts val="1200"/>
              </a:spcAft>
            </a:pPr>
            <a:r>
              <a:rPr lang="en-US" dirty="0">
                <a:solidFill>
                  <a:schemeClr val="tx1"/>
                </a:solidFill>
              </a:rPr>
              <a:t>Extract from the Report on the examination (summer 2019):</a:t>
            </a:r>
          </a:p>
          <a:p>
            <a:pPr marL="285750" indent="-285750">
              <a:buFont typeface="Arial" panose="020B0604020202020204" pitchFamily="34" charset="0"/>
              <a:buChar char="•"/>
            </a:pPr>
            <a:r>
              <a:rPr lang="en-GB" b="0" dirty="0">
                <a:solidFill>
                  <a:schemeClr val="tx1"/>
                </a:solidFill>
              </a:rPr>
              <a:t>The best responses […] often include perceptive comments which took a conceptualised approach to the language chosen by the writer and discussed those choices within a framework of ‘big ideas’. </a:t>
            </a:r>
          </a:p>
          <a:p>
            <a:pPr marL="285750" indent="-285750">
              <a:buFont typeface="Arial" panose="020B0604020202020204" pitchFamily="34" charset="0"/>
              <a:buChar char="•"/>
            </a:pPr>
            <a:r>
              <a:rPr lang="en-GB" b="0" dirty="0">
                <a:solidFill>
                  <a:schemeClr val="tx1"/>
                </a:solidFill>
              </a:rPr>
              <a:t>These ‘big ideas’ are a feature of quality non-fiction texts and encouraging students to identify and explore them in as wide a range of texts as possible is one of the pleasures of teaching English. It also prepares students well for an assessment involving unseen texts and is a valuable asset in responding to all questions.</a:t>
            </a:r>
          </a:p>
          <a:p>
            <a:pPr marL="285750" indent="-285750">
              <a:buFont typeface="Arial" panose="020B0604020202020204" pitchFamily="34" charset="0"/>
              <a:buChar char="•"/>
            </a:pPr>
            <a:r>
              <a:rPr lang="en-GB" b="0" dirty="0">
                <a:solidFill>
                  <a:schemeClr val="tx1"/>
                </a:solidFill>
              </a:rPr>
              <a:t>What characterised the best of these responses was the ability to engage with the ‘big ideas’ – politics, economics, gender, aesthetics, class, morality, psychology, philosophy even. Students who were confident and familiar with these ideas were able to frame their own perspectives in this larger context and thereby enhance the quality of their argument. </a:t>
            </a:r>
            <a:endParaRPr lang="en-US" b="0" dirty="0">
              <a:solidFill>
                <a:schemeClr val="tx1"/>
              </a:solidFill>
            </a:endParaRPr>
          </a:p>
          <a:p>
            <a:endParaRPr lang="en-GB" dirty="0"/>
          </a:p>
        </p:txBody>
      </p:sp>
      <p:sp>
        <p:nvSpPr>
          <p:cNvPr id="3" name="Footer Placeholder 2">
            <a:extLst>
              <a:ext uri="{FF2B5EF4-FFF2-40B4-BE49-F238E27FC236}">
                <a16:creationId xmlns:a16="http://schemas.microsoft.com/office/drawing/2014/main" id="{2D430C31-40FB-02C5-7723-33FBB65AD5CF}"/>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D52DAD1-BD25-199E-0786-3394091FF2D2}"/>
              </a:ext>
            </a:extLst>
          </p:cNvPr>
          <p:cNvSpPr>
            <a:spLocks noGrp="1"/>
          </p:cNvSpPr>
          <p:nvPr>
            <p:ph type="sldNum" sz="quarter" idx="12"/>
          </p:nvPr>
        </p:nvSpPr>
        <p:spPr/>
        <p:txBody>
          <a:bodyPr/>
          <a:lstStyle/>
          <a:p>
            <a:fld id="{39C6B835-EB63-4AE7-9628-740A286606E4}" type="slidenum">
              <a:rPr lang="en-GB" smtClean="0"/>
              <a:t>28</a:t>
            </a:fld>
            <a:endParaRPr lang="en-GB"/>
          </a:p>
        </p:txBody>
      </p:sp>
      <p:sp>
        <p:nvSpPr>
          <p:cNvPr id="5" name="Title 4">
            <a:extLst>
              <a:ext uri="{FF2B5EF4-FFF2-40B4-BE49-F238E27FC236}">
                <a16:creationId xmlns:a16="http://schemas.microsoft.com/office/drawing/2014/main" id="{2312384C-4134-8FBE-A6A9-8A0DC2271284}"/>
              </a:ext>
            </a:extLst>
          </p:cNvPr>
          <p:cNvSpPr>
            <a:spLocks noGrp="1"/>
          </p:cNvSpPr>
          <p:nvPr>
            <p:ph type="title"/>
          </p:nvPr>
        </p:nvSpPr>
        <p:spPr/>
        <p:txBody>
          <a:bodyPr/>
          <a:lstStyle/>
          <a:p>
            <a:r>
              <a:rPr lang="en-US" dirty="0"/>
              <a:t>Why ‘big ideas’?</a:t>
            </a:r>
            <a:endParaRPr lang="en-GB" dirty="0"/>
          </a:p>
        </p:txBody>
      </p:sp>
    </p:spTree>
    <p:extLst>
      <p:ext uri="{BB962C8B-B14F-4D97-AF65-F5344CB8AC3E}">
        <p14:creationId xmlns:p14="http://schemas.microsoft.com/office/powerpoint/2010/main" val="3766665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AA304B-6E55-F762-C736-A9F7438FED7C}"/>
              </a:ext>
            </a:extLst>
          </p:cNvPr>
          <p:cNvSpPr>
            <a:spLocks noGrp="1"/>
          </p:cNvSpPr>
          <p:nvPr>
            <p:ph idx="1"/>
          </p:nvPr>
        </p:nvSpPr>
        <p:spPr/>
        <p:txBody>
          <a:bodyPr/>
          <a:lstStyle/>
          <a:p>
            <a:r>
              <a:rPr lang="en-GB" b="0" dirty="0">
                <a:solidFill>
                  <a:schemeClr val="tx1"/>
                </a:solidFill>
              </a:rPr>
              <a:t>Turn to page 16 of the </a:t>
            </a:r>
            <a:r>
              <a:rPr lang="en-GB" b="0" i="1" dirty="0">
                <a:solidFill>
                  <a:schemeClr val="tx1"/>
                </a:solidFill>
              </a:rPr>
              <a:t>Activities booklet</a:t>
            </a:r>
            <a:r>
              <a:rPr lang="en-GB" b="0" dirty="0">
                <a:solidFill>
                  <a:schemeClr val="tx1"/>
                </a:solidFill>
              </a:rPr>
              <a:t>. </a:t>
            </a:r>
          </a:p>
          <a:p>
            <a:endParaRPr lang="en-GB" dirty="0"/>
          </a:p>
        </p:txBody>
      </p:sp>
      <p:sp>
        <p:nvSpPr>
          <p:cNvPr id="3" name="Footer Placeholder 2">
            <a:extLst>
              <a:ext uri="{FF2B5EF4-FFF2-40B4-BE49-F238E27FC236}">
                <a16:creationId xmlns:a16="http://schemas.microsoft.com/office/drawing/2014/main" id="{60E6F7F9-43AC-E869-AAE0-A16F1F13D6C6}"/>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7339A4B-0CCD-ABB5-9669-7084E27BB7FA}"/>
              </a:ext>
            </a:extLst>
          </p:cNvPr>
          <p:cNvSpPr>
            <a:spLocks noGrp="1"/>
          </p:cNvSpPr>
          <p:nvPr>
            <p:ph type="sldNum" sz="quarter" idx="12"/>
          </p:nvPr>
        </p:nvSpPr>
        <p:spPr/>
        <p:txBody>
          <a:bodyPr/>
          <a:lstStyle/>
          <a:p>
            <a:fld id="{39C6B835-EB63-4AE7-9628-740A286606E4}" type="slidenum">
              <a:rPr lang="en-GB" smtClean="0"/>
              <a:t>29</a:t>
            </a:fld>
            <a:endParaRPr lang="en-GB"/>
          </a:p>
        </p:txBody>
      </p:sp>
      <p:sp>
        <p:nvSpPr>
          <p:cNvPr id="5" name="Title 4">
            <a:extLst>
              <a:ext uri="{FF2B5EF4-FFF2-40B4-BE49-F238E27FC236}">
                <a16:creationId xmlns:a16="http://schemas.microsoft.com/office/drawing/2014/main" id="{44ED307E-9FB7-9DEB-2192-AB7B12CB2097}"/>
              </a:ext>
            </a:extLst>
          </p:cNvPr>
          <p:cNvSpPr>
            <a:spLocks noGrp="1"/>
          </p:cNvSpPr>
          <p:nvPr>
            <p:ph type="title"/>
          </p:nvPr>
        </p:nvSpPr>
        <p:spPr/>
        <p:txBody>
          <a:bodyPr/>
          <a:lstStyle/>
          <a:p>
            <a:r>
              <a:rPr lang="en-GB" dirty="0"/>
              <a:t>Activity 9: What are your ‘big ideas’?</a:t>
            </a:r>
          </a:p>
        </p:txBody>
      </p:sp>
    </p:spTree>
    <p:extLst>
      <p:ext uri="{BB962C8B-B14F-4D97-AF65-F5344CB8AC3E}">
        <p14:creationId xmlns:p14="http://schemas.microsoft.com/office/powerpoint/2010/main" val="586531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197D0-238B-BDCA-69B4-29388A61D1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4473C8-AA21-B666-8B48-219801ECD59F}"/>
              </a:ext>
            </a:extLst>
          </p:cNvPr>
          <p:cNvSpPr>
            <a:spLocks noGrp="1"/>
          </p:cNvSpPr>
          <p:nvPr>
            <p:ph type="title"/>
          </p:nvPr>
        </p:nvSpPr>
        <p:spPr/>
        <p:txBody>
          <a:bodyPr/>
          <a:lstStyle/>
          <a:p>
            <a:r>
              <a:rPr lang="en-GB" b="1" dirty="0">
                <a:ea typeface="Open Sans Medium" pitchFamily="2" charset="0"/>
                <a:cs typeface="Open Sans Medium" pitchFamily="2" charset="0"/>
              </a:rPr>
              <a:t>Session overview</a:t>
            </a:r>
          </a:p>
        </p:txBody>
      </p:sp>
      <p:sp>
        <p:nvSpPr>
          <p:cNvPr id="3" name="Footer Placeholder 2">
            <a:extLst>
              <a:ext uri="{FF2B5EF4-FFF2-40B4-BE49-F238E27FC236}">
                <a16:creationId xmlns:a16="http://schemas.microsoft.com/office/drawing/2014/main" id="{D8816224-16AF-EBBB-5FA3-4D3AADCD076C}"/>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40ACE74E-E3B2-288D-109B-D3A13203ECB0}"/>
              </a:ext>
            </a:extLst>
          </p:cNvPr>
          <p:cNvSpPr>
            <a:spLocks noGrp="1"/>
          </p:cNvSpPr>
          <p:nvPr>
            <p:ph type="sldNum" sz="quarter" idx="11"/>
          </p:nvPr>
        </p:nvSpPr>
        <p:spPr/>
        <p:txBody>
          <a:bodyPr/>
          <a:lstStyle/>
          <a:p>
            <a:fld id="{39C6B835-EB63-4AE7-9628-740A286606E4}" type="slidenum">
              <a:rPr lang="en-GB" smtClean="0"/>
              <a:pPr/>
              <a:t>3</a:t>
            </a:fld>
            <a:endParaRPr lang="en-GB"/>
          </a:p>
        </p:txBody>
      </p:sp>
      <p:sp>
        <p:nvSpPr>
          <p:cNvPr id="5" name="Content Placeholder 2">
            <a:extLst>
              <a:ext uri="{FF2B5EF4-FFF2-40B4-BE49-F238E27FC236}">
                <a16:creationId xmlns:a16="http://schemas.microsoft.com/office/drawing/2014/main" id="{6741E34D-FE54-6705-917E-81BE43897992}"/>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What students need to do </a:t>
            </a: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Creative approaches to comparing texts</a:t>
            </a: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Reading the sources</a:t>
            </a: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Synthesis and inference – Question 2</a:t>
            </a: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Vocabulary and ‘levelling up’</a:t>
            </a: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Clr>
                <a:schemeClr val="tx1"/>
              </a:buClr>
              <a:buSzTx/>
              <a:buFont typeface="+mj-lt"/>
              <a:buAutoNum type="arabicPeriod"/>
              <a:tabLst/>
              <a:defRPr/>
            </a:pPr>
            <a:r>
              <a:rPr kumimoji="0" lang="en-GB" sz="1800" b="0" i="0" u="none" strike="noStrike" kern="1200" cap="none" spc="0" normalizeH="0" baseline="0" noProof="0" dirty="0">
                <a:ln>
                  <a:noFill/>
                </a:ln>
                <a:solidFill>
                  <a:schemeClr val="tx1"/>
                </a:solidFill>
                <a:effectLst/>
                <a:uLnTx/>
                <a:uFillTx/>
                <a:ea typeface="+mn-ea"/>
                <a:cs typeface="+mn-cs"/>
              </a:rPr>
              <a:t>Comparing perspectives – Question 4</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1363993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BB8E15-56BE-9DAB-2E40-BDB3ECB4B81E}"/>
              </a:ext>
            </a:extLst>
          </p:cNvPr>
          <p:cNvSpPr>
            <a:spLocks noGrp="1"/>
          </p:cNvSpPr>
          <p:nvPr>
            <p:ph idx="1"/>
          </p:nvPr>
        </p:nvSpPr>
        <p:spPr>
          <a:xfrm>
            <a:off x="550862" y="1333500"/>
            <a:ext cx="11090275" cy="4684234"/>
          </a:xfrm>
        </p:spPr>
        <p:txBody>
          <a:bodyPr>
            <a:normAutofit/>
          </a:bodyPr>
          <a:lstStyle/>
          <a:p>
            <a:pPr>
              <a:lnSpc>
                <a:spcPct val="100000"/>
              </a:lnSpc>
              <a:spcBef>
                <a:spcPts val="0"/>
              </a:spcBef>
              <a:spcAft>
                <a:spcPts val="0"/>
              </a:spcAft>
            </a:pPr>
            <a:r>
              <a:rPr lang="en-US" b="0" dirty="0">
                <a:solidFill>
                  <a:schemeClr val="tx1"/>
                </a:solidFill>
              </a:rPr>
              <a:t>Consider some of the ‘big ideas’ suggested below.</a:t>
            </a:r>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b="0" dirty="0">
              <a:solidFill>
                <a:schemeClr val="tx1"/>
              </a:solidFill>
            </a:endParaRPr>
          </a:p>
          <a:p>
            <a:pPr>
              <a:lnSpc>
                <a:spcPct val="100000"/>
              </a:lnSpc>
              <a:spcBef>
                <a:spcPts val="0"/>
              </a:spcBef>
              <a:spcAft>
                <a:spcPts val="0"/>
              </a:spcAft>
            </a:pPr>
            <a:r>
              <a:rPr lang="en-US" b="0" dirty="0">
                <a:solidFill>
                  <a:schemeClr val="tx1"/>
                </a:solidFill>
              </a:rPr>
              <a:t>Which of these ‘big ideas’ have you used in your teaching? How might you use these ‘big ideas’ when teaching Language or Literature texts?</a:t>
            </a:r>
          </a:p>
        </p:txBody>
      </p:sp>
      <p:sp>
        <p:nvSpPr>
          <p:cNvPr id="3" name="Footer Placeholder 2">
            <a:extLst>
              <a:ext uri="{FF2B5EF4-FFF2-40B4-BE49-F238E27FC236}">
                <a16:creationId xmlns:a16="http://schemas.microsoft.com/office/drawing/2014/main" id="{CF3296C2-3FE7-A403-3564-F6C4425E97D4}"/>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DE3FF586-ECD1-4ECB-5828-B3D368F8FFAD}"/>
              </a:ext>
            </a:extLst>
          </p:cNvPr>
          <p:cNvSpPr>
            <a:spLocks noGrp="1"/>
          </p:cNvSpPr>
          <p:nvPr>
            <p:ph type="sldNum" sz="quarter" idx="12"/>
          </p:nvPr>
        </p:nvSpPr>
        <p:spPr/>
        <p:txBody>
          <a:bodyPr/>
          <a:lstStyle/>
          <a:p>
            <a:fld id="{39C6B835-EB63-4AE7-9628-740A286606E4}" type="slidenum">
              <a:rPr lang="en-GB" smtClean="0"/>
              <a:t>30</a:t>
            </a:fld>
            <a:endParaRPr lang="en-GB"/>
          </a:p>
        </p:txBody>
      </p:sp>
      <p:sp>
        <p:nvSpPr>
          <p:cNvPr id="5" name="Title 4">
            <a:extLst>
              <a:ext uri="{FF2B5EF4-FFF2-40B4-BE49-F238E27FC236}">
                <a16:creationId xmlns:a16="http://schemas.microsoft.com/office/drawing/2014/main" id="{353BAEF2-D55F-CFDE-65AA-96F99F4B552B}"/>
              </a:ext>
            </a:extLst>
          </p:cNvPr>
          <p:cNvSpPr>
            <a:spLocks noGrp="1"/>
          </p:cNvSpPr>
          <p:nvPr>
            <p:ph type="title"/>
          </p:nvPr>
        </p:nvSpPr>
        <p:spPr/>
        <p:txBody>
          <a:bodyPr/>
          <a:lstStyle/>
          <a:p>
            <a:r>
              <a:rPr lang="en-US" dirty="0"/>
              <a:t>Discussion: </a:t>
            </a:r>
            <a:r>
              <a:rPr lang="en-GB" dirty="0"/>
              <a:t>What are ‘big ideas’?</a:t>
            </a:r>
          </a:p>
        </p:txBody>
      </p:sp>
      <p:pic>
        <p:nvPicPr>
          <p:cNvPr id="7" name="Picture 6" descr="A table with text on it&#10;&#10;AI-generated content may be incorrect.">
            <a:extLst>
              <a:ext uri="{FF2B5EF4-FFF2-40B4-BE49-F238E27FC236}">
                <a16:creationId xmlns:a16="http://schemas.microsoft.com/office/drawing/2014/main" id="{0EC6EEAB-DA92-51C1-78E6-B179FEDD430E}"/>
              </a:ext>
            </a:extLst>
          </p:cNvPr>
          <p:cNvPicPr>
            <a:picLocks noChangeAspect="1"/>
          </p:cNvPicPr>
          <p:nvPr/>
        </p:nvPicPr>
        <p:blipFill>
          <a:blip r:embed="rId2"/>
          <a:stretch>
            <a:fillRect/>
          </a:stretch>
        </p:blipFill>
        <p:spPr>
          <a:xfrm>
            <a:off x="2031387" y="1785258"/>
            <a:ext cx="8129226" cy="3450818"/>
          </a:xfrm>
          <a:prstGeom prst="rect">
            <a:avLst/>
          </a:prstGeom>
        </p:spPr>
      </p:pic>
    </p:spTree>
    <p:extLst>
      <p:ext uri="{BB962C8B-B14F-4D97-AF65-F5344CB8AC3E}">
        <p14:creationId xmlns:p14="http://schemas.microsoft.com/office/powerpoint/2010/main" val="3768503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1751C3-F219-9D42-246E-E6A0F8700E95}"/>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Please turn to page 17 of the </a:t>
            </a:r>
            <a:r>
              <a:rPr lang="en-GB" b="0" i="1" dirty="0">
                <a:solidFill>
                  <a:schemeClr val="tx1"/>
                </a:solidFill>
              </a:rPr>
              <a:t>Activities booklet</a:t>
            </a:r>
            <a:r>
              <a:rPr lang="en-GB" b="0" dirty="0">
                <a:solidFill>
                  <a:schemeClr val="tx1"/>
                </a:solidFill>
              </a:rPr>
              <a:t>.</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You’ll need the November 2020 Paper 2 exam paper to complete this activity.</a:t>
            </a:r>
          </a:p>
          <a:p>
            <a:endParaRPr lang="en-GB" dirty="0"/>
          </a:p>
        </p:txBody>
      </p:sp>
      <p:sp>
        <p:nvSpPr>
          <p:cNvPr id="3" name="Footer Placeholder 2">
            <a:extLst>
              <a:ext uri="{FF2B5EF4-FFF2-40B4-BE49-F238E27FC236}">
                <a16:creationId xmlns:a16="http://schemas.microsoft.com/office/drawing/2014/main" id="{795CF1A0-54FE-1720-7C74-9D455FEE2EED}"/>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5986E05-14DF-043F-E300-27771FB423AC}"/>
              </a:ext>
            </a:extLst>
          </p:cNvPr>
          <p:cNvSpPr>
            <a:spLocks noGrp="1"/>
          </p:cNvSpPr>
          <p:nvPr>
            <p:ph type="sldNum" sz="quarter" idx="12"/>
          </p:nvPr>
        </p:nvSpPr>
        <p:spPr/>
        <p:txBody>
          <a:bodyPr/>
          <a:lstStyle/>
          <a:p>
            <a:fld id="{39C6B835-EB63-4AE7-9628-740A286606E4}" type="slidenum">
              <a:rPr lang="en-GB" smtClean="0"/>
              <a:t>31</a:t>
            </a:fld>
            <a:endParaRPr lang="en-GB"/>
          </a:p>
        </p:txBody>
      </p:sp>
      <p:sp>
        <p:nvSpPr>
          <p:cNvPr id="5" name="Title 4">
            <a:extLst>
              <a:ext uri="{FF2B5EF4-FFF2-40B4-BE49-F238E27FC236}">
                <a16:creationId xmlns:a16="http://schemas.microsoft.com/office/drawing/2014/main" id="{B93BA658-4AB7-1262-3D94-67FCCBB7C3D1}"/>
              </a:ext>
            </a:extLst>
          </p:cNvPr>
          <p:cNvSpPr>
            <a:spLocks noGrp="1"/>
          </p:cNvSpPr>
          <p:nvPr>
            <p:ph type="title"/>
          </p:nvPr>
        </p:nvSpPr>
        <p:spPr/>
        <p:txBody>
          <a:bodyPr/>
          <a:lstStyle/>
          <a:p>
            <a:r>
              <a:rPr lang="en-GB" dirty="0"/>
              <a:t>Activity 10: ‘Big ideas’ in the exam</a:t>
            </a:r>
          </a:p>
        </p:txBody>
      </p:sp>
    </p:spTree>
    <p:extLst>
      <p:ext uri="{BB962C8B-B14F-4D97-AF65-F5344CB8AC3E}">
        <p14:creationId xmlns:p14="http://schemas.microsoft.com/office/powerpoint/2010/main" val="3175753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A1DCA9-A4FB-9FA8-97DB-9637880BF7D6}"/>
              </a:ext>
            </a:extLst>
          </p:cNvPr>
          <p:cNvSpPr>
            <a:spLocks noGrp="1"/>
          </p:cNvSpPr>
          <p:nvPr>
            <p:ph idx="1"/>
          </p:nvPr>
        </p:nvSpPr>
        <p:spPr>
          <a:xfrm>
            <a:off x="550863" y="1962867"/>
            <a:ext cx="11090275" cy="3926304"/>
          </a:xfrm>
        </p:spPr>
        <p:txBody>
          <a:bodyPr>
            <a:normAutofit/>
          </a:bodyPr>
          <a:lstStyle/>
          <a:p>
            <a:pPr>
              <a:spcAft>
                <a:spcPts val="1200"/>
              </a:spcAft>
            </a:pPr>
            <a:r>
              <a:rPr lang="en-US" b="0" dirty="0">
                <a:solidFill>
                  <a:schemeClr val="tx1"/>
                </a:solidFill>
              </a:rPr>
              <a:t>You can’t introduce your students to every ‘big idea’. But do consider the following: </a:t>
            </a:r>
          </a:p>
          <a:p>
            <a:pPr marL="285750" indent="-285750">
              <a:spcAft>
                <a:spcPts val="1200"/>
              </a:spcAft>
              <a:buFont typeface="Arial" panose="020B0604020202020204" pitchFamily="34" charset="0"/>
              <a:buChar char="•"/>
            </a:pPr>
            <a:r>
              <a:rPr lang="en-US" b="0" dirty="0">
                <a:solidFill>
                  <a:schemeClr val="tx1"/>
                </a:solidFill>
              </a:rPr>
              <a:t>How can you incorporate ‘big ideas’ into the non-fiction texts studied in class?</a:t>
            </a:r>
          </a:p>
          <a:p>
            <a:pPr marL="285750" indent="-285750">
              <a:spcAft>
                <a:spcPts val="1200"/>
              </a:spcAft>
              <a:buFont typeface="Arial" panose="020B0604020202020204" pitchFamily="34" charset="0"/>
              <a:buChar char="•"/>
            </a:pPr>
            <a:r>
              <a:rPr lang="en-US" b="0" dirty="0">
                <a:solidFill>
                  <a:schemeClr val="tx1"/>
                </a:solidFill>
              </a:rPr>
              <a:t>Encourage students to consider and engage with these big ideas. This will lead to more abstract and detailed responses.</a:t>
            </a:r>
          </a:p>
          <a:p>
            <a:pPr marL="285750" indent="-285750">
              <a:spcAft>
                <a:spcPts val="1200"/>
              </a:spcAft>
              <a:buFont typeface="Arial" panose="020B0604020202020204" pitchFamily="34" charset="0"/>
              <a:buChar char="•"/>
            </a:pPr>
            <a:r>
              <a:rPr lang="en-US" b="0" dirty="0">
                <a:solidFill>
                  <a:schemeClr val="tx1"/>
                </a:solidFill>
              </a:rPr>
              <a:t>How can you integrate the notion of ‘big ideas’ across the whole of your English curriculum?</a:t>
            </a:r>
          </a:p>
          <a:p>
            <a:pPr marL="285750" indent="-285750">
              <a:spcAft>
                <a:spcPts val="1200"/>
              </a:spcAft>
              <a:buFont typeface="Arial" panose="020B0604020202020204" pitchFamily="34" charset="0"/>
              <a:buChar char="•"/>
            </a:pPr>
            <a:r>
              <a:rPr lang="en-US" b="0" dirty="0">
                <a:solidFill>
                  <a:schemeClr val="tx1"/>
                </a:solidFill>
              </a:rPr>
              <a:t>Don’t study non-fiction merely for exam preparation. Link the study of non-fiction texts to Literature. Connect the big ideas. </a:t>
            </a:r>
          </a:p>
          <a:p>
            <a:pPr marL="285750" indent="-285750">
              <a:spcAft>
                <a:spcPts val="1200"/>
              </a:spcAft>
              <a:buFont typeface="Arial" panose="020B0604020202020204" pitchFamily="34" charset="0"/>
              <a:buChar char="•"/>
            </a:pPr>
            <a:r>
              <a:rPr lang="en-US" b="0" dirty="0">
                <a:solidFill>
                  <a:schemeClr val="tx1"/>
                </a:solidFill>
              </a:rPr>
              <a:t>How might this presentation contribute to the development of whole-school strategies that engage with the big ideas? </a:t>
            </a:r>
          </a:p>
        </p:txBody>
      </p:sp>
      <p:sp>
        <p:nvSpPr>
          <p:cNvPr id="3" name="Footer Placeholder 2">
            <a:extLst>
              <a:ext uri="{FF2B5EF4-FFF2-40B4-BE49-F238E27FC236}">
                <a16:creationId xmlns:a16="http://schemas.microsoft.com/office/drawing/2014/main" id="{EE48A6F5-D157-38B5-63D9-A72386AF3A8B}"/>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62961090-F1FE-F125-F7D4-9A35DAAC8238}"/>
              </a:ext>
            </a:extLst>
          </p:cNvPr>
          <p:cNvSpPr>
            <a:spLocks noGrp="1"/>
          </p:cNvSpPr>
          <p:nvPr>
            <p:ph type="sldNum" sz="quarter" idx="12"/>
          </p:nvPr>
        </p:nvSpPr>
        <p:spPr/>
        <p:txBody>
          <a:bodyPr/>
          <a:lstStyle/>
          <a:p>
            <a:fld id="{39C6B835-EB63-4AE7-9628-740A286606E4}" type="slidenum">
              <a:rPr lang="en-GB" smtClean="0"/>
              <a:t>32</a:t>
            </a:fld>
            <a:endParaRPr lang="en-GB"/>
          </a:p>
        </p:txBody>
      </p:sp>
      <p:sp>
        <p:nvSpPr>
          <p:cNvPr id="5" name="Title 4">
            <a:extLst>
              <a:ext uri="{FF2B5EF4-FFF2-40B4-BE49-F238E27FC236}">
                <a16:creationId xmlns:a16="http://schemas.microsoft.com/office/drawing/2014/main" id="{AD47BCA5-8220-5429-A165-582749F38174}"/>
              </a:ext>
            </a:extLst>
          </p:cNvPr>
          <p:cNvSpPr>
            <a:spLocks noGrp="1"/>
          </p:cNvSpPr>
          <p:nvPr>
            <p:ph type="title"/>
          </p:nvPr>
        </p:nvSpPr>
        <p:spPr/>
        <p:txBody>
          <a:bodyPr/>
          <a:lstStyle/>
          <a:p>
            <a:r>
              <a:rPr lang="en-US" dirty="0"/>
              <a:t>Reflection</a:t>
            </a:r>
            <a:endParaRPr lang="en-GB" dirty="0"/>
          </a:p>
        </p:txBody>
      </p:sp>
    </p:spTree>
    <p:extLst>
      <p:ext uri="{BB962C8B-B14F-4D97-AF65-F5344CB8AC3E}">
        <p14:creationId xmlns:p14="http://schemas.microsoft.com/office/powerpoint/2010/main" val="1484187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0592F16-9204-A7B2-7998-544062A2E6D6}"/>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5260CB7-BD78-B955-A1D0-1E8B8DF0F2F3}"/>
              </a:ext>
            </a:extLst>
          </p:cNvPr>
          <p:cNvSpPr>
            <a:spLocks noGrp="1"/>
          </p:cNvSpPr>
          <p:nvPr>
            <p:ph type="sldNum" sz="quarter" idx="12"/>
          </p:nvPr>
        </p:nvSpPr>
        <p:spPr/>
        <p:txBody>
          <a:bodyPr/>
          <a:lstStyle/>
          <a:p>
            <a:fld id="{39C6B835-EB63-4AE7-9628-740A286606E4}" type="slidenum">
              <a:rPr lang="en-GB" smtClean="0"/>
              <a:t>33</a:t>
            </a:fld>
            <a:endParaRPr lang="en-GB"/>
          </a:p>
        </p:txBody>
      </p:sp>
      <p:sp>
        <p:nvSpPr>
          <p:cNvPr id="5" name="Title 4">
            <a:extLst>
              <a:ext uri="{FF2B5EF4-FFF2-40B4-BE49-F238E27FC236}">
                <a16:creationId xmlns:a16="http://schemas.microsoft.com/office/drawing/2014/main" id="{8E5D42D1-68A6-E91E-78BA-166EE6182B15}"/>
              </a:ext>
            </a:extLst>
          </p:cNvPr>
          <p:cNvSpPr>
            <a:spLocks noGrp="1"/>
          </p:cNvSpPr>
          <p:nvPr>
            <p:ph type="title"/>
          </p:nvPr>
        </p:nvSpPr>
        <p:spPr/>
        <p:txBody>
          <a:bodyPr/>
          <a:lstStyle/>
          <a:p>
            <a:r>
              <a:rPr lang="en-GB" dirty="0"/>
              <a:t>4. Synthesis and inference – Question 2</a:t>
            </a:r>
          </a:p>
        </p:txBody>
      </p:sp>
    </p:spTree>
    <p:extLst>
      <p:ext uri="{BB962C8B-B14F-4D97-AF65-F5344CB8AC3E}">
        <p14:creationId xmlns:p14="http://schemas.microsoft.com/office/powerpoint/2010/main" val="932366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1DE030-D3D1-8479-0543-CC0929AB4EE9}"/>
              </a:ext>
            </a:extLst>
          </p:cNvPr>
          <p:cNvSpPr>
            <a:spLocks noGrp="1"/>
          </p:cNvSpPr>
          <p:nvPr>
            <p:ph idx="1"/>
          </p:nvPr>
        </p:nvSpPr>
        <p:spPr/>
        <p:txBody>
          <a:bodyPr>
            <a:normAutofit lnSpcReduction="10000"/>
          </a:bodyPr>
          <a:lstStyle/>
          <a:p>
            <a:pPr marL="285750" indent="-285750">
              <a:spcAft>
                <a:spcPts val="1800"/>
              </a:spcAft>
              <a:buFont typeface="Arial" panose="020B0604020202020204" pitchFamily="34" charset="0"/>
              <a:buChar char="•"/>
            </a:pPr>
            <a:r>
              <a:rPr lang="en-GB" b="0" dirty="0">
                <a:solidFill>
                  <a:schemeClr val="tx1"/>
                </a:solidFill>
              </a:rPr>
              <a:t>It assesses the student’s ability to make connections between two texts.</a:t>
            </a:r>
          </a:p>
          <a:p>
            <a:pPr marL="285750" indent="-285750">
              <a:spcAft>
                <a:spcPts val="1800"/>
              </a:spcAft>
              <a:buFont typeface="Arial" panose="020B0604020202020204" pitchFamily="34" charset="0"/>
              <a:buChar char="•"/>
            </a:pPr>
            <a:r>
              <a:rPr lang="en-GB" b="0" dirty="0">
                <a:solidFill>
                  <a:schemeClr val="tx1"/>
                </a:solidFill>
              </a:rPr>
              <a:t>The question rewards the student’s skill in both</a:t>
            </a:r>
            <a:r>
              <a:rPr lang="en-GB" dirty="0">
                <a:solidFill>
                  <a:schemeClr val="tx1"/>
                </a:solidFill>
              </a:rPr>
              <a:t> interpreting the implied meanings of texts and synthesising ideas/evidence</a:t>
            </a:r>
            <a:r>
              <a:rPr lang="en-GB" b="0" dirty="0">
                <a:solidFill>
                  <a:schemeClr val="tx1"/>
                </a:solidFill>
              </a:rPr>
              <a:t> (signalled by the instruction to ‘write a summary of what you </a:t>
            </a:r>
            <a:r>
              <a:rPr lang="en-GB" dirty="0">
                <a:solidFill>
                  <a:schemeClr val="tx1"/>
                </a:solidFill>
              </a:rPr>
              <a:t>understand</a:t>
            </a:r>
            <a:r>
              <a:rPr lang="en-GB" b="0" dirty="0">
                <a:solidFill>
                  <a:schemeClr val="tx1"/>
                </a:solidFill>
              </a:rPr>
              <a:t> about…’). </a:t>
            </a:r>
          </a:p>
          <a:p>
            <a:pPr marL="285750" indent="-285750">
              <a:spcAft>
                <a:spcPts val="1800"/>
              </a:spcAft>
              <a:buFont typeface="Arial" panose="020B0604020202020204" pitchFamily="34" charset="0"/>
              <a:buChar char="•"/>
            </a:pPr>
            <a:r>
              <a:rPr lang="en-GB" b="0" dirty="0">
                <a:solidFill>
                  <a:schemeClr val="tx1"/>
                </a:solidFill>
              </a:rPr>
              <a:t>The question will always have </a:t>
            </a:r>
            <a:r>
              <a:rPr lang="en-GB" dirty="0">
                <a:solidFill>
                  <a:schemeClr val="tx1"/>
                </a:solidFill>
              </a:rPr>
              <a:t>a narrow/precise focus </a:t>
            </a:r>
            <a:r>
              <a:rPr lang="en-GB" b="0" dirty="0">
                <a:solidFill>
                  <a:schemeClr val="tx1"/>
                </a:solidFill>
              </a:rPr>
              <a:t>which enables students to select specific information and ideas from the wider text (and ensures no crossover with Question 4, which has a broader focus).</a:t>
            </a:r>
          </a:p>
          <a:p>
            <a:pPr marL="285750" indent="-285750">
              <a:spcAft>
                <a:spcPts val="1800"/>
              </a:spcAft>
              <a:buFont typeface="Arial" panose="020B0604020202020204" pitchFamily="34" charset="0"/>
              <a:buChar char="•"/>
            </a:pPr>
            <a:r>
              <a:rPr lang="en-GB" b="0" dirty="0">
                <a:solidFill>
                  <a:schemeClr val="tx1"/>
                </a:solidFill>
              </a:rPr>
              <a:t>The focus of the question can be </a:t>
            </a:r>
            <a:r>
              <a:rPr lang="en-GB" dirty="0">
                <a:solidFill>
                  <a:schemeClr val="tx1"/>
                </a:solidFill>
              </a:rPr>
              <a:t>concrete or abstract</a:t>
            </a:r>
            <a:r>
              <a:rPr lang="en-GB" b="0" dirty="0">
                <a:solidFill>
                  <a:schemeClr val="tx1"/>
                </a:solidFill>
              </a:rPr>
              <a:t>.</a:t>
            </a:r>
          </a:p>
          <a:p>
            <a:pPr marL="285750" indent="-285750">
              <a:spcAft>
                <a:spcPts val="1800"/>
              </a:spcAft>
              <a:buFont typeface="Arial" panose="020B0604020202020204" pitchFamily="34" charset="0"/>
              <a:buChar char="•"/>
            </a:pPr>
            <a:r>
              <a:rPr lang="en-GB" b="0" dirty="0">
                <a:solidFill>
                  <a:schemeClr val="tx1"/>
                </a:solidFill>
              </a:rPr>
              <a:t>The task can ask students to focus on </a:t>
            </a:r>
            <a:r>
              <a:rPr lang="en-GB" dirty="0">
                <a:solidFill>
                  <a:schemeClr val="tx1"/>
                </a:solidFill>
              </a:rPr>
              <a:t>similarities or differences</a:t>
            </a:r>
            <a:r>
              <a:rPr lang="en-GB" b="0" dirty="0">
                <a:solidFill>
                  <a:schemeClr val="tx1"/>
                </a:solidFill>
              </a:rPr>
              <a:t>. This will be determined by the text – whichever gives students the widest number of options. </a:t>
            </a:r>
          </a:p>
          <a:p>
            <a:endParaRPr lang="en-GB" dirty="0">
              <a:solidFill>
                <a:schemeClr val="tx1"/>
              </a:solidFill>
            </a:endParaRPr>
          </a:p>
        </p:txBody>
      </p:sp>
      <p:sp>
        <p:nvSpPr>
          <p:cNvPr id="3" name="Footer Placeholder 2">
            <a:extLst>
              <a:ext uri="{FF2B5EF4-FFF2-40B4-BE49-F238E27FC236}">
                <a16:creationId xmlns:a16="http://schemas.microsoft.com/office/drawing/2014/main" id="{145ACF7B-0F53-AA80-F1E6-67B1370997D2}"/>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AC8D5CA5-5F2F-0532-201A-A4D54409A9C2}"/>
              </a:ext>
            </a:extLst>
          </p:cNvPr>
          <p:cNvSpPr>
            <a:spLocks noGrp="1"/>
          </p:cNvSpPr>
          <p:nvPr>
            <p:ph type="sldNum" sz="quarter" idx="12"/>
          </p:nvPr>
        </p:nvSpPr>
        <p:spPr/>
        <p:txBody>
          <a:bodyPr/>
          <a:lstStyle/>
          <a:p>
            <a:fld id="{39C6B835-EB63-4AE7-9628-740A286606E4}" type="slidenum">
              <a:rPr lang="en-GB" smtClean="0"/>
              <a:t>34</a:t>
            </a:fld>
            <a:endParaRPr lang="en-GB"/>
          </a:p>
        </p:txBody>
      </p:sp>
      <p:sp>
        <p:nvSpPr>
          <p:cNvPr id="5" name="Title 4">
            <a:extLst>
              <a:ext uri="{FF2B5EF4-FFF2-40B4-BE49-F238E27FC236}">
                <a16:creationId xmlns:a16="http://schemas.microsoft.com/office/drawing/2014/main" id="{1BDC3EE8-8438-5FEC-9A7B-14DFEDF764D7}"/>
              </a:ext>
            </a:extLst>
          </p:cNvPr>
          <p:cNvSpPr>
            <a:spLocks noGrp="1"/>
          </p:cNvSpPr>
          <p:nvPr>
            <p:ph type="title"/>
          </p:nvPr>
        </p:nvSpPr>
        <p:spPr/>
        <p:txBody>
          <a:bodyPr/>
          <a:lstStyle/>
          <a:p>
            <a:r>
              <a:rPr lang="en-GB" dirty="0"/>
              <a:t>Question 2: What is the question asking students to do?</a:t>
            </a:r>
          </a:p>
        </p:txBody>
      </p:sp>
    </p:spTree>
    <p:extLst>
      <p:ext uri="{BB962C8B-B14F-4D97-AF65-F5344CB8AC3E}">
        <p14:creationId xmlns:p14="http://schemas.microsoft.com/office/powerpoint/2010/main" val="7929776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86E90B-E5CE-8175-0AA3-EB51C836CD05}"/>
              </a:ext>
            </a:extLst>
          </p:cNvPr>
          <p:cNvSpPr>
            <a:spLocks noGrp="1"/>
          </p:cNvSpPr>
          <p:nvPr>
            <p:ph idx="1"/>
          </p:nvPr>
        </p:nvSpPr>
        <p:spPr>
          <a:xfrm>
            <a:off x="550863" y="3774963"/>
            <a:ext cx="11090275" cy="2356833"/>
          </a:xfrm>
        </p:spPr>
        <p:txBody>
          <a:bodyPr>
            <a:normAutofit/>
          </a:bodyPr>
          <a:lstStyle/>
          <a:p>
            <a:pPr marL="285750" indent="-285750" fontAlgn="base">
              <a:buFont typeface="Arial" panose="020B0604020202020204" pitchFamily="34" charset="0"/>
              <a:buChar char="•"/>
            </a:pPr>
            <a:r>
              <a:rPr lang="en-GB" b="0" dirty="0">
                <a:solidFill>
                  <a:schemeClr val="tx1"/>
                </a:solidFill>
              </a:rPr>
              <a:t>The November 2018 exam was the first series where the question focused on similarities</a:t>
            </a:r>
            <a:r>
              <a:rPr lang="en-GB" b="0" i="1" dirty="0">
                <a:solidFill>
                  <a:schemeClr val="tx1"/>
                </a:solidFill>
              </a:rPr>
              <a:t>.</a:t>
            </a:r>
          </a:p>
          <a:p>
            <a:pPr marL="285750" indent="-285750" fontAlgn="base">
              <a:buFont typeface="Arial" panose="020B0604020202020204" pitchFamily="34" charset="0"/>
              <a:buChar char="•"/>
            </a:pPr>
            <a:r>
              <a:rPr lang="en-GB" b="0" dirty="0">
                <a:solidFill>
                  <a:schemeClr val="tx1"/>
                </a:solidFill>
              </a:rPr>
              <a:t>Even where the question focuses on similarities, students will be credited for commenting on differences (as long as appropriate to focus of question).</a:t>
            </a:r>
          </a:p>
          <a:p>
            <a:pPr marL="285750" indent="-285750" fontAlgn="base">
              <a:buFont typeface="Arial" panose="020B0604020202020204" pitchFamily="34" charset="0"/>
              <a:buChar char="•"/>
            </a:pPr>
            <a:r>
              <a:rPr lang="en-GB" b="0" dirty="0">
                <a:solidFill>
                  <a:schemeClr val="tx1"/>
                </a:solidFill>
              </a:rPr>
              <a:t>This is because some students will reach similarities through discussion of differences.</a:t>
            </a:r>
          </a:p>
          <a:p>
            <a:pPr marL="285750" indent="-285750" fontAlgn="base">
              <a:buFont typeface="Arial" panose="020B0604020202020204" pitchFamily="34" charset="0"/>
              <a:buChar char="•"/>
            </a:pPr>
            <a:r>
              <a:rPr lang="en-GB" b="0" dirty="0">
                <a:solidFill>
                  <a:schemeClr val="tx1"/>
                </a:solidFill>
              </a:rPr>
              <a:t>The skill being assessed is the ability to ‘synthesise evidence’, which allows for the selection and interpretation of similarities or differences to be equally valid. </a:t>
            </a:r>
          </a:p>
          <a:p>
            <a:endParaRPr lang="en-GB" dirty="0"/>
          </a:p>
        </p:txBody>
      </p:sp>
      <p:sp>
        <p:nvSpPr>
          <p:cNvPr id="3" name="Footer Placeholder 2">
            <a:extLst>
              <a:ext uri="{FF2B5EF4-FFF2-40B4-BE49-F238E27FC236}">
                <a16:creationId xmlns:a16="http://schemas.microsoft.com/office/drawing/2014/main" id="{A1907C4B-C173-5D21-B442-EF69054AA0D0}"/>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181DF09-2445-EC32-72B6-1768411CB8BF}"/>
              </a:ext>
            </a:extLst>
          </p:cNvPr>
          <p:cNvSpPr>
            <a:spLocks noGrp="1"/>
          </p:cNvSpPr>
          <p:nvPr>
            <p:ph type="sldNum" sz="quarter" idx="12"/>
          </p:nvPr>
        </p:nvSpPr>
        <p:spPr/>
        <p:txBody>
          <a:bodyPr/>
          <a:lstStyle/>
          <a:p>
            <a:fld id="{39C6B835-EB63-4AE7-9628-740A286606E4}" type="slidenum">
              <a:rPr lang="en-GB" smtClean="0"/>
              <a:t>35</a:t>
            </a:fld>
            <a:endParaRPr lang="en-GB"/>
          </a:p>
        </p:txBody>
      </p:sp>
      <p:sp>
        <p:nvSpPr>
          <p:cNvPr id="5" name="Title 4">
            <a:extLst>
              <a:ext uri="{FF2B5EF4-FFF2-40B4-BE49-F238E27FC236}">
                <a16:creationId xmlns:a16="http://schemas.microsoft.com/office/drawing/2014/main" id="{88848343-8792-CE5C-A8ED-BF84D4BCB45D}"/>
              </a:ext>
            </a:extLst>
          </p:cNvPr>
          <p:cNvSpPr>
            <a:spLocks noGrp="1"/>
          </p:cNvSpPr>
          <p:nvPr>
            <p:ph type="title"/>
          </p:nvPr>
        </p:nvSpPr>
        <p:spPr/>
        <p:txBody>
          <a:bodyPr/>
          <a:lstStyle/>
          <a:p>
            <a:r>
              <a:rPr lang="en-GB" dirty="0"/>
              <a:t>Question 2: What is the question asking students to do?</a:t>
            </a:r>
          </a:p>
        </p:txBody>
      </p:sp>
      <p:sp>
        <p:nvSpPr>
          <p:cNvPr id="6" name="TextBox 5">
            <a:extLst>
              <a:ext uri="{FF2B5EF4-FFF2-40B4-BE49-F238E27FC236}">
                <a16:creationId xmlns:a16="http://schemas.microsoft.com/office/drawing/2014/main" id="{9609060D-74B0-7FCF-F5C1-C94902FB3BE9}"/>
              </a:ext>
            </a:extLst>
          </p:cNvPr>
          <p:cNvSpPr txBox="1"/>
          <p:nvPr/>
        </p:nvSpPr>
        <p:spPr>
          <a:xfrm>
            <a:off x="2462693" y="1692000"/>
            <a:ext cx="7266613" cy="1893339"/>
          </a:xfrm>
          <a:prstGeom prst="rect">
            <a:avLst/>
          </a:prstGeom>
          <a:noFill/>
          <a:ln>
            <a:solidFill>
              <a:schemeClr val="tx1"/>
            </a:solidFill>
          </a:ln>
        </p:spPr>
        <p:txBody>
          <a:bodyPr wrap="square" lIns="0" tIns="0" rIns="0" bIns="0" rtlCol="0">
            <a:spAutoFit/>
          </a:bodyPr>
          <a:lstStyle/>
          <a:p>
            <a:pPr algn="ctr">
              <a:lnSpc>
                <a:spcPct val="200000"/>
              </a:lnSpc>
              <a:spcBef>
                <a:spcPts val="1000"/>
              </a:spcBef>
            </a:pPr>
            <a:r>
              <a:rPr lang="en-GB" sz="1600" dirty="0">
                <a:latin typeface="Arial" panose="020B0604020202020204" pitchFamily="34" charset="0"/>
                <a:cs typeface="Arial" panose="020B0604020202020204" pitchFamily="34" charset="0"/>
              </a:rPr>
              <a:t>You need to refer to </a:t>
            </a:r>
            <a:r>
              <a:rPr lang="en-GB" sz="1600" b="1" dirty="0">
                <a:latin typeface="Arial" panose="020B0604020202020204" pitchFamily="34" charset="0"/>
                <a:cs typeface="Arial" panose="020B0604020202020204" pitchFamily="34" charset="0"/>
              </a:rPr>
              <a:t>Source A </a:t>
            </a:r>
            <a:r>
              <a:rPr lang="en-GB" sz="1600" dirty="0">
                <a:latin typeface="Arial" panose="020B0604020202020204" pitchFamily="34" charset="0"/>
                <a:cs typeface="Arial" panose="020B0604020202020204" pitchFamily="34" charset="0"/>
              </a:rPr>
              <a:t>and </a:t>
            </a:r>
            <a:r>
              <a:rPr lang="en-GB" sz="1600" b="1" dirty="0">
                <a:latin typeface="Arial" panose="020B0604020202020204" pitchFamily="34" charset="0"/>
                <a:cs typeface="Arial" panose="020B0604020202020204" pitchFamily="34" charset="0"/>
              </a:rPr>
              <a:t>Source B</a:t>
            </a:r>
            <a:r>
              <a:rPr lang="en-GB" sz="1600" dirty="0">
                <a:latin typeface="Arial" panose="020B0604020202020204" pitchFamily="34" charset="0"/>
                <a:cs typeface="Arial" panose="020B0604020202020204" pitchFamily="34" charset="0"/>
              </a:rPr>
              <a:t> for this question.</a:t>
            </a:r>
          </a:p>
          <a:p>
            <a:pPr algn="ctr">
              <a:lnSpc>
                <a:spcPct val="200000"/>
              </a:lnSpc>
            </a:pPr>
            <a:r>
              <a:rPr lang="en-GB" sz="1600" dirty="0">
                <a:latin typeface="Arial" panose="020B0604020202020204" pitchFamily="34" charset="0"/>
                <a:cs typeface="Arial" panose="020B0604020202020204" pitchFamily="34" charset="0"/>
              </a:rPr>
              <a:t>Both sources describe the similar ways in which drivers behave.</a:t>
            </a:r>
          </a:p>
          <a:p>
            <a:pPr algn="ctr">
              <a:lnSpc>
                <a:spcPct val="200000"/>
              </a:lnSpc>
            </a:pPr>
            <a:r>
              <a:rPr lang="en-GB" sz="1600" dirty="0">
                <a:latin typeface="Arial" panose="020B0604020202020204" pitchFamily="34" charset="0"/>
                <a:cs typeface="Arial" panose="020B0604020202020204" pitchFamily="34" charset="0"/>
              </a:rPr>
              <a:t>What can you infer about the similarities between the behaviour of the drivers?</a:t>
            </a:r>
            <a:br>
              <a:rPr lang="en-GB" sz="1600" dirty="0">
                <a:latin typeface="Arial" panose="020B0604020202020204" pitchFamily="34" charset="0"/>
                <a:cs typeface="Arial" panose="020B0604020202020204" pitchFamily="34" charset="0"/>
              </a:rPr>
            </a:br>
            <a:r>
              <a:rPr lang="en-GB" sz="1600" b="1" dirty="0">
                <a:latin typeface="Arial" panose="020B0604020202020204" pitchFamily="34" charset="0"/>
                <a:cs typeface="Arial" panose="020B0604020202020204" pitchFamily="34" charset="0"/>
              </a:rPr>
              <a:t>[8 marks]</a:t>
            </a:r>
          </a:p>
        </p:txBody>
      </p:sp>
    </p:spTree>
    <p:extLst>
      <p:ext uri="{BB962C8B-B14F-4D97-AF65-F5344CB8AC3E}">
        <p14:creationId xmlns:p14="http://schemas.microsoft.com/office/powerpoint/2010/main" val="21453292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EAA156-7D42-E790-3EAA-B6F619E8B31D}"/>
              </a:ext>
            </a:extLst>
          </p:cNvPr>
          <p:cNvSpPr>
            <a:spLocks noGrp="1"/>
          </p:cNvSpPr>
          <p:nvPr>
            <p:ph idx="1"/>
          </p:nvPr>
        </p:nvSpPr>
        <p:spPr/>
        <p:txBody>
          <a:bodyPr>
            <a:normAutofit/>
          </a:bodyPr>
          <a:lstStyle/>
          <a:p>
            <a:pPr marL="285750" indent="-285750">
              <a:spcAft>
                <a:spcPts val="1800"/>
              </a:spcAft>
              <a:buFont typeface="Arial" panose="020B0604020202020204" pitchFamily="34" charset="0"/>
              <a:buChar char="•"/>
            </a:pPr>
            <a:r>
              <a:rPr lang="en-GB" b="0" dirty="0">
                <a:solidFill>
                  <a:schemeClr val="tx1"/>
                </a:solidFill>
              </a:rPr>
              <a:t>Identify the focus of the question – what are the key words? </a:t>
            </a:r>
          </a:p>
          <a:p>
            <a:pPr marL="285750" indent="-285750">
              <a:spcAft>
                <a:spcPts val="1800"/>
              </a:spcAft>
              <a:buFont typeface="Arial" panose="020B0604020202020204" pitchFamily="34" charset="0"/>
              <a:buChar char="•"/>
            </a:pPr>
            <a:r>
              <a:rPr lang="en-GB" b="0" dirty="0">
                <a:solidFill>
                  <a:schemeClr val="tx1"/>
                </a:solidFill>
              </a:rPr>
              <a:t>Identify key points from each text which relate to this focus.</a:t>
            </a:r>
          </a:p>
          <a:p>
            <a:pPr marL="285750" indent="-285750">
              <a:spcAft>
                <a:spcPts val="1800"/>
              </a:spcAft>
              <a:buFont typeface="Arial" panose="020B0604020202020204" pitchFamily="34" charset="0"/>
              <a:buChar char="•"/>
            </a:pPr>
            <a:r>
              <a:rPr lang="en-GB" b="0" dirty="0">
                <a:solidFill>
                  <a:schemeClr val="tx1"/>
                </a:solidFill>
              </a:rPr>
              <a:t>Select appropriate textual detail from both texts.</a:t>
            </a:r>
          </a:p>
          <a:p>
            <a:pPr marL="285750" indent="-285750">
              <a:spcAft>
                <a:spcPts val="1800"/>
              </a:spcAft>
              <a:buFont typeface="Arial" panose="020B0604020202020204" pitchFamily="34" charset="0"/>
              <a:buChar char="•"/>
            </a:pPr>
            <a:r>
              <a:rPr lang="en-GB" b="0" dirty="0">
                <a:solidFill>
                  <a:schemeClr val="tx1"/>
                </a:solidFill>
              </a:rPr>
              <a:t>Make inferences from these details.</a:t>
            </a:r>
          </a:p>
          <a:p>
            <a:pPr marL="285750" indent="-285750">
              <a:spcAft>
                <a:spcPts val="1800"/>
              </a:spcAft>
              <a:buFont typeface="Arial" panose="020B0604020202020204" pitchFamily="34" charset="0"/>
              <a:buChar char="•"/>
            </a:pPr>
            <a:r>
              <a:rPr lang="en-GB" b="0" dirty="0">
                <a:solidFill>
                  <a:schemeClr val="tx1"/>
                </a:solidFill>
              </a:rPr>
              <a:t>Identify how the ideas in the texts are similar/different; make links.</a:t>
            </a:r>
          </a:p>
          <a:p>
            <a:pPr marL="285750" indent="-285750">
              <a:spcAft>
                <a:spcPts val="1800"/>
              </a:spcAft>
              <a:buFont typeface="Arial" panose="020B0604020202020204" pitchFamily="34" charset="0"/>
              <a:buChar char="•"/>
            </a:pPr>
            <a:r>
              <a:rPr lang="en-GB" b="0" dirty="0">
                <a:solidFill>
                  <a:schemeClr val="tx1"/>
                </a:solidFill>
              </a:rPr>
              <a:t>Interpret the similarities/differences.</a:t>
            </a:r>
          </a:p>
          <a:p>
            <a:endParaRPr lang="en-GB" dirty="0"/>
          </a:p>
        </p:txBody>
      </p:sp>
      <p:sp>
        <p:nvSpPr>
          <p:cNvPr id="3" name="Footer Placeholder 2">
            <a:extLst>
              <a:ext uri="{FF2B5EF4-FFF2-40B4-BE49-F238E27FC236}">
                <a16:creationId xmlns:a16="http://schemas.microsoft.com/office/drawing/2014/main" id="{20673EAF-683F-5ED1-EC6F-F786A1C4B727}"/>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EDC78B6-4FB1-220A-5FBF-914EC27E58B1}"/>
              </a:ext>
            </a:extLst>
          </p:cNvPr>
          <p:cNvSpPr>
            <a:spLocks noGrp="1"/>
          </p:cNvSpPr>
          <p:nvPr>
            <p:ph type="sldNum" sz="quarter" idx="12"/>
          </p:nvPr>
        </p:nvSpPr>
        <p:spPr/>
        <p:txBody>
          <a:bodyPr/>
          <a:lstStyle/>
          <a:p>
            <a:fld id="{39C6B835-EB63-4AE7-9628-740A286606E4}" type="slidenum">
              <a:rPr lang="en-GB" smtClean="0"/>
              <a:t>36</a:t>
            </a:fld>
            <a:endParaRPr lang="en-GB"/>
          </a:p>
        </p:txBody>
      </p:sp>
      <p:sp>
        <p:nvSpPr>
          <p:cNvPr id="5" name="Title 4">
            <a:extLst>
              <a:ext uri="{FF2B5EF4-FFF2-40B4-BE49-F238E27FC236}">
                <a16:creationId xmlns:a16="http://schemas.microsoft.com/office/drawing/2014/main" id="{4DF86B21-4F3A-9AB5-B4CC-F27B3AE6A361}"/>
              </a:ext>
            </a:extLst>
          </p:cNvPr>
          <p:cNvSpPr>
            <a:spLocks noGrp="1"/>
          </p:cNvSpPr>
          <p:nvPr>
            <p:ph type="title"/>
          </p:nvPr>
        </p:nvSpPr>
        <p:spPr/>
        <p:txBody>
          <a:bodyPr/>
          <a:lstStyle/>
          <a:p>
            <a:r>
              <a:rPr lang="en-GB" dirty="0"/>
              <a:t>Question 2: What is the question asking students to do?</a:t>
            </a:r>
          </a:p>
        </p:txBody>
      </p:sp>
    </p:spTree>
    <p:extLst>
      <p:ext uri="{BB962C8B-B14F-4D97-AF65-F5344CB8AC3E}">
        <p14:creationId xmlns:p14="http://schemas.microsoft.com/office/powerpoint/2010/main" val="19561709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B00E22-6F8B-26C7-199E-D31D999A73E5}"/>
              </a:ext>
            </a:extLst>
          </p:cNvPr>
          <p:cNvSpPr>
            <a:spLocks noGrp="1"/>
          </p:cNvSpPr>
          <p:nvPr>
            <p:ph idx="1"/>
          </p:nvPr>
        </p:nvSpPr>
        <p:spPr/>
        <p:txBody>
          <a:bodyPr>
            <a:normAutofit/>
          </a:bodyPr>
          <a:lstStyle/>
          <a:p>
            <a:pPr marL="285750" lvl="1" indent="-285750">
              <a:buFont typeface="Arial" panose="020B0604020202020204" pitchFamily="34" charset="0"/>
              <a:buChar char="•"/>
            </a:pPr>
            <a:r>
              <a:rPr lang="en-US" sz="1800" dirty="0">
                <a:latin typeface="+mn-lt"/>
              </a:rPr>
              <a:t>The following activities can be used with your students to help them </a:t>
            </a:r>
            <a:r>
              <a:rPr lang="en-US" sz="1800" dirty="0" err="1">
                <a:latin typeface="+mn-lt"/>
              </a:rPr>
              <a:t>practise</a:t>
            </a:r>
            <a:r>
              <a:rPr lang="en-US" sz="1800" dirty="0">
                <a:latin typeface="+mn-lt"/>
              </a:rPr>
              <a:t> skills in selecting details and synthesizing information/evidence from the texts. </a:t>
            </a:r>
          </a:p>
          <a:p>
            <a:pPr marL="285750" lvl="1" indent="-285750">
              <a:buFont typeface="Arial" panose="020B0604020202020204" pitchFamily="34" charset="0"/>
              <a:buChar char="•"/>
            </a:pPr>
            <a:endParaRPr lang="en-US" sz="1800" dirty="0">
              <a:latin typeface="+mn-lt"/>
            </a:endParaRPr>
          </a:p>
          <a:p>
            <a:pPr marL="285750" lvl="1" indent="-285750">
              <a:buFont typeface="Arial" panose="020B0604020202020204" pitchFamily="34" charset="0"/>
              <a:buChar char="•"/>
            </a:pPr>
            <a:r>
              <a:rPr lang="en-US" sz="1800" dirty="0">
                <a:latin typeface="+mn-lt"/>
              </a:rPr>
              <a:t>Please turn to page 18 of the </a:t>
            </a:r>
            <a:r>
              <a:rPr lang="en-US" sz="1800" i="1" dirty="0">
                <a:latin typeface="+mn-lt"/>
              </a:rPr>
              <a:t>Activities booklet</a:t>
            </a:r>
            <a:r>
              <a:rPr lang="en-US" sz="1800" dirty="0">
                <a:latin typeface="+mn-lt"/>
              </a:rPr>
              <a:t>.</a:t>
            </a:r>
          </a:p>
          <a:p>
            <a:pPr marL="285750" lvl="1" indent="-285750">
              <a:buFont typeface="Arial" panose="020B0604020202020204" pitchFamily="34" charset="0"/>
              <a:buChar char="•"/>
            </a:pPr>
            <a:endParaRPr lang="en-US" sz="1800" dirty="0">
              <a:latin typeface="+mn-lt"/>
            </a:endParaRPr>
          </a:p>
          <a:p>
            <a:pPr marL="285750" lvl="1" indent="-285750">
              <a:buFont typeface="Arial" panose="020B0604020202020204" pitchFamily="34" charset="0"/>
              <a:buChar char="•"/>
            </a:pPr>
            <a:r>
              <a:rPr lang="en-US" sz="1800" dirty="0">
                <a:latin typeface="+mn-lt"/>
              </a:rPr>
              <a:t>You’ll need the November 2020 reading sources to complete the following activities. </a:t>
            </a:r>
          </a:p>
          <a:p>
            <a:pPr marL="644525" lvl="4" indent="-285750"/>
            <a:r>
              <a:rPr lang="en-US" sz="1800" dirty="0">
                <a:latin typeface="+mn-lt"/>
              </a:rPr>
              <a:t>Activity 11: Identifying similarities and differences</a:t>
            </a:r>
          </a:p>
          <a:p>
            <a:pPr marL="644525" lvl="4" indent="-285750"/>
            <a:r>
              <a:rPr lang="en-US" sz="1800" dirty="0">
                <a:latin typeface="+mn-lt"/>
              </a:rPr>
              <a:t>Activity 12: Referencing the text</a:t>
            </a:r>
          </a:p>
          <a:p>
            <a:pPr marL="644525" lvl="4" indent="-285750"/>
            <a:r>
              <a:rPr lang="en-US" sz="1800" dirty="0">
                <a:latin typeface="+mn-lt"/>
              </a:rPr>
              <a:t>Activity 13: Comparing student responses</a:t>
            </a:r>
          </a:p>
          <a:p>
            <a:endParaRPr lang="en-GB" dirty="0"/>
          </a:p>
        </p:txBody>
      </p:sp>
      <p:sp>
        <p:nvSpPr>
          <p:cNvPr id="3" name="Footer Placeholder 2">
            <a:extLst>
              <a:ext uri="{FF2B5EF4-FFF2-40B4-BE49-F238E27FC236}">
                <a16:creationId xmlns:a16="http://schemas.microsoft.com/office/drawing/2014/main" id="{D4AF92A2-B6DD-2DD4-0E0B-F4D23A02A74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5AEAD40-FAD3-E510-8A00-4F0192E34B9F}"/>
              </a:ext>
            </a:extLst>
          </p:cNvPr>
          <p:cNvSpPr>
            <a:spLocks noGrp="1"/>
          </p:cNvSpPr>
          <p:nvPr>
            <p:ph type="sldNum" sz="quarter" idx="12"/>
          </p:nvPr>
        </p:nvSpPr>
        <p:spPr/>
        <p:txBody>
          <a:bodyPr/>
          <a:lstStyle/>
          <a:p>
            <a:fld id="{39C6B835-EB63-4AE7-9628-740A286606E4}" type="slidenum">
              <a:rPr lang="en-GB" smtClean="0"/>
              <a:t>37</a:t>
            </a:fld>
            <a:endParaRPr lang="en-GB"/>
          </a:p>
        </p:txBody>
      </p:sp>
      <p:sp>
        <p:nvSpPr>
          <p:cNvPr id="5" name="Title 4">
            <a:extLst>
              <a:ext uri="{FF2B5EF4-FFF2-40B4-BE49-F238E27FC236}">
                <a16:creationId xmlns:a16="http://schemas.microsoft.com/office/drawing/2014/main" id="{21B4CE38-F327-B8E1-FECD-3C7811696C91}"/>
              </a:ext>
            </a:extLst>
          </p:cNvPr>
          <p:cNvSpPr>
            <a:spLocks noGrp="1"/>
          </p:cNvSpPr>
          <p:nvPr>
            <p:ph type="title"/>
          </p:nvPr>
        </p:nvSpPr>
        <p:spPr/>
        <p:txBody>
          <a:bodyPr/>
          <a:lstStyle/>
          <a:p>
            <a:r>
              <a:rPr lang="en-US" dirty="0"/>
              <a:t>Synthesis and inference</a:t>
            </a:r>
            <a:endParaRPr lang="en-GB" dirty="0"/>
          </a:p>
        </p:txBody>
      </p:sp>
    </p:spTree>
    <p:extLst>
      <p:ext uri="{BB962C8B-B14F-4D97-AF65-F5344CB8AC3E}">
        <p14:creationId xmlns:p14="http://schemas.microsoft.com/office/powerpoint/2010/main" val="26229494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F405BA-D673-B074-65AC-27AA1576D130}"/>
              </a:ext>
            </a:extLst>
          </p:cNvPr>
          <p:cNvSpPr>
            <a:spLocks noGrp="1"/>
          </p:cNvSpPr>
          <p:nvPr>
            <p:ph idx="1"/>
          </p:nvPr>
        </p:nvSpPr>
        <p:spPr>
          <a:xfrm>
            <a:off x="550863" y="1962867"/>
            <a:ext cx="11090275" cy="4037883"/>
          </a:xfrm>
        </p:spPr>
        <p:txBody>
          <a:bodyPr>
            <a:normAutofit/>
          </a:bodyPr>
          <a:lstStyle/>
          <a:p>
            <a:pPr marL="285750" indent="-285750">
              <a:buFont typeface="Arial" panose="020B0604020202020204" pitchFamily="34" charset="0"/>
              <a:buChar char="•"/>
            </a:pPr>
            <a:r>
              <a:rPr lang="en-GB" b="0" dirty="0">
                <a:solidFill>
                  <a:schemeClr val="tx1"/>
                </a:solidFill>
              </a:rPr>
              <a:t>A summary doesn’t mean coverage of the complete text – students should aim for two or three key points from each source linked to the focus of the question.</a:t>
            </a:r>
          </a:p>
          <a:p>
            <a:pPr marL="285750" indent="-285750">
              <a:buFont typeface="Arial" panose="020B0604020202020204" pitchFamily="34" charset="0"/>
              <a:buChar char="•"/>
            </a:pPr>
            <a:r>
              <a:rPr lang="en-GB" b="0" dirty="0">
                <a:solidFill>
                  <a:schemeClr val="tx1"/>
                </a:solidFill>
              </a:rPr>
              <a:t>It’s the quality and depth/detail of comments that is rewarded, rather than the quantity/breadth of points made.</a:t>
            </a:r>
          </a:p>
          <a:p>
            <a:pPr marL="285750" indent="-285750">
              <a:buFont typeface="Arial" panose="020B0604020202020204" pitchFamily="34" charset="0"/>
              <a:buChar char="•"/>
            </a:pPr>
            <a:r>
              <a:rPr lang="en-GB" b="0" dirty="0">
                <a:solidFill>
                  <a:schemeClr val="tx1"/>
                </a:solidFill>
              </a:rPr>
              <a:t>Writing about the whole of one text and then the other without making links doesn’t constitute a ‘synthesis’.</a:t>
            </a:r>
          </a:p>
          <a:p>
            <a:pPr marL="285750" indent="-285750">
              <a:buFont typeface="Arial" panose="020B0604020202020204" pitchFamily="34" charset="0"/>
              <a:buChar char="•"/>
            </a:pPr>
            <a:r>
              <a:rPr lang="en-GB" b="0" dirty="0">
                <a:solidFill>
                  <a:schemeClr val="tx1"/>
                </a:solidFill>
              </a:rPr>
              <a:t>Paraphrasing is unhelpful and is a Level 1 skill. The selection of textual details allows for interpretation and thus access to Level 2, Level 3 and Level 4 skills.</a:t>
            </a:r>
          </a:p>
          <a:p>
            <a:pPr marL="285750" indent="-285750">
              <a:buFont typeface="Arial" panose="020B0604020202020204" pitchFamily="34" charset="0"/>
              <a:buChar char="•"/>
            </a:pPr>
            <a:r>
              <a:rPr lang="en-GB" b="0" dirty="0">
                <a:solidFill>
                  <a:schemeClr val="tx1"/>
                </a:solidFill>
              </a:rPr>
              <a:t>There’s no need to analyse the effects of language in this question, nor do students need to refer to language techniques.</a:t>
            </a:r>
          </a:p>
          <a:p>
            <a:pPr marL="285750" indent="-285750">
              <a:buFont typeface="Arial" panose="020B0604020202020204" pitchFamily="34" charset="0"/>
              <a:buChar char="•"/>
            </a:pPr>
            <a:r>
              <a:rPr lang="en-GB" b="0" dirty="0">
                <a:solidFill>
                  <a:schemeClr val="tx1"/>
                </a:solidFill>
              </a:rPr>
              <a:t>There’s no requirement to reference the writer in the response.</a:t>
            </a:r>
          </a:p>
          <a:p>
            <a:pPr marL="285750" indent="-285750">
              <a:buFont typeface="Arial" panose="020B0604020202020204" pitchFamily="34" charset="0"/>
              <a:buChar char="•"/>
            </a:pPr>
            <a:r>
              <a:rPr lang="en-GB" b="0" dirty="0">
                <a:solidFill>
                  <a:schemeClr val="tx1"/>
                </a:solidFill>
              </a:rPr>
              <a:t>Knowledge of historical context isn’t essential to achieve the higher marks.</a:t>
            </a:r>
          </a:p>
          <a:p>
            <a:endParaRPr lang="en-GB" dirty="0"/>
          </a:p>
        </p:txBody>
      </p:sp>
      <p:sp>
        <p:nvSpPr>
          <p:cNvPr id="3" name="Footer Placeholder 2">
            <a:extLst>
              <a:ext uri="{FF2B5EF4-FFF2-40B4-BE49-F238E27FC236}">
                <a16:creationId xmlns:a16="http://schemas.microsoft.com/office/drawing/2014/main" id="{713A720A-DEDA-289E-A80A-E8DBD8AD65FB}"/>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6784AE17-34D4-E745-0144-ED1EFC145F71}"/>
              </a:ext>
            </a:extLst>
          </p:cNvPr>
          <p:cNvSpPr>
            <a:spLocks noGrp="1"/>
          </p:cNvSpPr>
          <p:nvPr>
            <p:ph type="sldNum" sz="quarter" idx="12"/>
          </p:nvPr>
        </p:nvSpPr>
        <p:spPr/>
        <p:txBody>
          <a:bodyPr/>
          <a:lstStyle/>
          <a:p>
            <a:fld id="{39C6B835-EB63-4AE7-9628-740A286606E4}" type="slidenum">
              <a:rPr lang="en-GB" smtClean="0"/>
              <a:t>38</a:t>
            </a:fld>
            <a:endParaRPr lang="en-GB"/>
          </a:p>
        </p:txBody>
      </p:sp>
      <p:sp>
        <p:nvSpPr>
          <p:cNvPr id="5" name="Title 4">
            <a:extLst>
              <a:ext uri="{FF2B5EF4-FFF2-40B4-BE49-F238E27FC236}">
                <a16:creationId xmlns:a16="http://schemas.microsoft.com/office/drawing/2014/main" id="{49CBC77F-DCBB-3C92-0B3C-BF609F35B458}"/>
              </a:ext>
            </a:extLst>
          </p:cNvPr>
          <p:cNvSpPr>
            <a:spLocks noGrp="1"/>
          </p:cNvSpPr>
          <p:nvPr>
            <p:ph type="title"/>
          </p:nvPr>
        </p:nvSpPr>
        <p:spPr/>
        <p:txBody>
          <a:bodyPr/>
          <a:lstStyle/>
          <a:p>
            <a:r>
              <a:rPr lang="en-GB" dirty="0"/>
              <a:t>Question 2: Myth-busting</a:t>
            </a:r>
          </a:p>
        </p:txBody>
      </p:sp>
    </p:spTree>
    <p:extLst>
      <p:ext uri="{BB962C8B-B14F-4D97-AF65-F5344CB8AC3E}">
        <p14:creationId xmlns:p14="http://schemas.microsoft.com/office/powerpoint/2010/main" val="42046894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5FED66-A473-88E6-654C-EDC09D539CC7}"/>
              </a:ext>
            </a:extLst>
          </p:cNvPr>
          <p:cNvSpPr>
            <a:spLocks noGrp="1"/>
          </p:cNvSpPr>
          <p:nvPr>
            <p:ph idx="1"/>
          </p:nvPr>
        </p:nvSpPr>
        <p:spPr/>
        <p:txBody>
          <a:bodyPr/>
          <a:lstStyle/>
          <a:p>
            <a:r>
              <a:rPr lang="en-US" b="0" dirty="0">
                <a:solidFill>
                  <a:schemeClr val="tx1"/>
                </a:solidFill>
              </a:rPr>
              <a:t>Consider how you might use some of the activities in this section with students in your school.</a:t>
            </a:r>
          </a:p>
          <a:p>
            <a:endParaRPr lang="en-GB" dirty="0"/>
          </a:p>
        </p:txBody>
      </p:sp>
      <p:sp>
        <p:nvSpPr>
          <p:cNvPr id="3" name="Footer Placeholder 2">
            <a:extLst>
              <a:ext uri="{FF2B5EF4-FFF2-40B4-BE49-F238E27FC236}">
                <a16:creationId xmlns:a16="http://schemas.microsoft.com/office/drawing/2014/main" id="{F230BCDD-5437-CEF9-63D9-C9CDC93E9CB8}"/>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8BDE144-9520-29DF-4DA0-840318D33253}"/>
              </a:ext>
            </a:extLst>
          </p:cNvPr>
          <p:cNvSpPr>
            <a:spLocks noGrp="1"/>
          </p:cNvSpPr>
          <p:nvPr>
            <p:ph type="sldNum" sz="quarter" idx="12"/>
          </p:nvPr>
        </p:nvSpPr>
        <p:spPr/>
        <p:txBody>
          <a:bodyPr/>
          <a:lstStyle/>
          <a:p>
            <a:fld id="{39C6B835-EB63-4AE7-9628-740A286606E4}" type="slidenum">
              <a:rPr lang="en-GB" smtClean="0"/>
              <a:t>39</a:t>
            </a:fld>
            <a:endParaRPr lang="en-GB"/>
          </a:p>
        </p:txBody>
      </p:sp>
      <p:sp>
        <p:nvSpPr>
          <p:cNvPr id="5" name="Title 4">
            <a:extLst>
              <a:ext uri="{FF2B5EF4-FFF2-40B4-BE49-F238E27FC236}">
                <a16:creationId xmlns:a16="http://schemas.microsoft.com/office/drawing/2014/main" id="{27EDE41E-B57C-11E4-1504-E6476538F7C7}"/>
              </a:ext>
            </a:extLst>
          </p:cNvPr>
          <p:cNvSpPr>
            <a:spLocks noGrp="1"/>
          </p:cNvSpPr>
          <p:nvPr>
            <p:ph type="title"/>
          </p:nvPr>
        </p:nvSpPr>
        <p:spPr/>
        <p:txBody>
          <a:bodyPr/>
          <a:lstStyle/>
          <a:p>
            <a:r>
              <a:rPr lang="en-US" dirty="0"/>
              <a:t>Reflection activity</a:t>
            </a:r>
            <a:endParaRPr lang="en-GB" dirty="0"/>
          </a:p>
        </p:txBody>
      </p:sp>
    </p:spTree>
    <p:extLst>
      <p:ext uri="{BB962C8B-B14F-4D97-AF65-F5344CB8AC3E}">
        <p14:creationId xmlns:p14="http://schemas.microsoft.com/office/powerpoint/2010/main" val="79912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6A4A4-2CC2-B1E4-982A-F318FA86B522}"/>
              </a:ext>
            </a:extLst>
          </p:cNvPr>
          <p:cNvSpPr>
            <a:spLocks noGrp="1"/>
          </p:cNvSpPr>
          <p:nvPr>
            <p:ph type="title"/>
          </p:nvPr>
        </p:nvSpPr>
        <p:spPr/>
        <p:txBody>
          <a:bodyPr/>
          <a:lstStyle/>
          <a:p>
            <a:r>
              <a:rPr lang="en-GB" dirty="0"/>
              <a:t>1. What students need to do</a:t>
            </a:r>
          </a:p>
        </p:txBody>
      </p:sp>
      <p:sp>
        <p:nvSpPr>
          <p:cNvPr id="3" name="Footer Placeholder 2">
            <a:extLst>
              <a:ext uri="{FF2B5EF4-FFF2-40B4-BE49-F238E27FC236}">
                <a16:creationId xmlns:a16="http://schemas.microsoft.com/office/drawing/2014/main" id="{07DB31DC-F365-0D0B-5869-A17B4495556B}"/>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7AE71B0B-AB38-D4D2-5542-3EBDE274F501}"/>
              </a:ext>
            </a:extLst>
          </p:cNvPr>
          <p:cNvSpPr>
            <a:spLocks noGrp="1"/>
          </p:cNvSpPr>
          <p:nvPr>
            <p:ph type="sldNum" sz="quarter" idx="11"/>
          </p:nvPr>
        </p:nvSpPr>
        <p:spPr/>
        <p:txBody>
          <a:bodyPr/>
          <a:lstStyle/>
          <a:p>
            <a:fld id="{39C6B835-EB63-4AE7-9628-740A286606E4}" type="slidenum">
              <a:rPr lang="en-GB" smtClean="0"/>
              <a:pPr/>
              <a:t>4</a:t>
            </a:fld>
            <a:endParaRPr lang="en-GB"/>
          </a:p>
        </p:txBody>
      </p:sp>
    </p:spTree>
    <p:extLst>
      <p:ext uri="{BB962C8B-B14F-4D97-AF65-F5344CB8AC3E}">
        <p14:creationId xmlns:p14="http://schemas.microsoft.com/office/powerpoint/2010/main" val="6685794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5DF95A4-7B83-6B80-F205-52F218DBDFA0}"/>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C594D3F-9551-39EF-0841-95AC9C7D2D15}"/>
              </a:ext>
            </a:extLst>
          </p:cNvPr>
          <p:cNvSpPr>
            <a:spLocks noGrp="1"/>
          </p:cNvSpPr>
          <p:nvPr>
            <p:ph type="sldNum" sz="quarter" idx="12"/>
          </p:nvPr>
        </p:nvSpPr>
        <p:spPr/>
        <p:txBody>
          <a:bodyPr/>
          <a:lstStyle/>
          <a:p>
            <a:fld id="{39C6B835-EB63-4AE7-9628-740A286606E4}" type="slidenum">
              <a:rPr lang="en-GB" smtClean="0"/>
              <a:t>40</a:t>
            </a:fld>
            <a:endParaRPr lang="en-GB"/>
          </a:p>
        </p:txBody>
      </p:sp>
      <p:sp>
        <p:nvSpPr>
          <p:cNvPr id="5" name="Title 4">
            <a:extLst>
              <a:ext uri="{FF2B5EF4-FFF2-40B4-BE49-F238E27FC236}">
                <a16:creationId xmlns:a16="http://schemas.microsoft.com/office/drawing/2014/main" id="{E9AE241C-F283-56A5-B3EB-3E46FCF46622}"/>
              </a:ext>
            </a:extLst>
          </p:cNvPr>
          <p:cNvSpPr>
            <a:spLocks noGrp="1"/>
          </p:cNvSpPr>
          <p:nvPr>
            <p:ph type="title"/>
          </p:nvPr>
        </p:nvSpPr>
        <p:spPr/>
        <p:txBody>
          <a:bodyPr/>
          <a:lstStyle/>
          <a:p>
            <a:r>
              <a:rPr lang="en-GB" dirty="0"/>
              <a:t>5. Vocabulary and ‘levelling up’</a:t>
            </a:r>
          </a:p>
        </p:txBody>
      </p:sp>
    </p:spTree>
    <p:extLst>
      <p:ext uri="{BB962C8B-B14F-4D97-AF65-F5344CB8AC3E}">
        <p14:creationId xmlns:p14="http://schemas.microsoft.com/office/powerpoint/2010/main" val="7128615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19DE29-0AF1-DC6B-9321-AC17464CD059}"/>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In this section, we’ll explore how vocabulary is crucial to success in both Section A and Section B of the exam.</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A wider vocabulary will give students greater access to source materials and enhance their responses to the reading questions.</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More nuanced inferences, syntheses and comparisons can be achieved by teaching students:</a:t>
            </a:r>
          </a:p>
          <a:p>
            <a:pPr marL="644525" lvl="4" indent="-285750"/>
            <a:r>
              <a:rPr lang="en-GB" sz="1800" b="0" dirty="0">
                <a:solidFill>
                  <a:schemeClr val="tx1"/>
                </a:solidFill>
                <a:latin typeface="+mn-lt"/>
              </a:rPr>
              <a:t>to employ a wider vocabulary</a:t>
            </a:r>
          </a:p>
          <a:p>
            <a:pPr marL="644525" lvl="4" indent="-285750"/>
            <a:r>
              <a:rPr lang="en-GB" sz="1800" b="0" dirty="0">
                <a:solidFill>
                  <a:schemeClr val="tx1"/>
                </a:solidFill>
                <a:latin typeface="+mn-lt"/>
              </a:rPr>
              <a:t>to engage with the texts’ ‘big ideas’.</a:t>
            </a:r>
          </a:p>
          <a:p>
            <a:endParaRPr lang="en-GB" dirty="0"/>
          </a:p>
        </p:txBody>
      </p:sp>
      <p:sp>
        <p:nvSpPr>
          <p:cNvPr id="3" name="Footer Placeholder 2">
            <a:extLst>
              <a:ext uri="{FF2B5EF4-FFF2-40B4-BE49-F238E27FC236}">
                <a16:creationId xmlns:a16="http://schemas.microsoft.com/office/drawing/2014/main" id="{1807C2EA-4E8F-FBC6-C2DC-AF0712B383D5}"/>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5A3AA26-EA03-CC8A-AE24-6840DCDD4B92}"/>
              </a:ext>
            </a:extLst>
          </p:cNvPr>
          <p:cNvSpPr>
            <a:spLocks noGrp="1"/>
          </p:cNvSpPr>
          <p:nvPr>
            <p:ph type="sldNum" sz="quarter" idx="12"/>
          </p:nvPr>
        </p:nvSpPr>
        <p:spPr/>
        <p:txBody>
          <a:bodyPr/>
          <a:lstStyle/>
          <a:p>
            <a:fld id="{39C6B835-EB63-4AE7-9628-740A286606E4}" type="slidenum">
              <a:rPr lang="en-GB" smtClean="0"/>
              <a:t>41</a:t>
            </a:fld>
            <a:endParaRPr lang="en-GB"/>
          </a:p>
        </p:txBody>
      </p:sp>
      <p:sp>
        <p:nvSpPr>
          <p:cNvPr id="5" name="Title 4">
            <a:extLst>
              <a:ext uri="{FF2B5EF4-FFF2-40B4-BE49-F238E27FC236}">
                <a16:creationId xmlns:a16="http://schemas.microsoft.com/office/drawing/2014/main" id="{0B134BC2-FE1E-4072-9317-2122751105A2}"/>
              </a:ext>
            </a:extLst>
          </p:cNvPr>
          <p:cNvSpPr>
            <a:spLocks noGrp="1"/>
          </p:cNvSpPr>
          <p:nvPr>
            <p:ph type="title"/>
          </p:nvPr>
        </p:nvSpPr>
        <p:spPr/>
        <p:txBody>
          <a:bodyPr/>
          <a:lstStyle/>
          <a:p>
            <a:r>
              <a:rPr lang="en-GB" dirty="0"/>
              <a:t>Developing vocabulary and ‘big ideas’</a:t>
            </a:r>
          </a:p>
        </p:txBody>
      </p:sp>
    </p:spTree>
    <p:extLst>
      <p:ext uri="{BB962C8B-B14F-4D97-AF65-F5344CB8AC3E}">
        <p14:creationId xmlns:p14="http://schemas.microsoft.com/office/powerpoint/2010/main" val="3819430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133D5F-AD71-BDAF-CA5D-D16CD7F9018E}"/>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Tier 1 words are basic words used often in everyday conversation, e.g. ‘go’, ‘play’. </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Tier 2 words are complex words that are more likely to occur in academic settings, e.g. ‘compare’, ‘neutral’. </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Tier 3 words are highly specialised, subject-specific words, e.g. ‘isosceles’.</a:t>
            </a:r>
          </a:p>
          <a:p>
            <a:endParaRPr lang="en-GB" dirty="0">
              <a:solidFill>
                <a:schemeClr val="tx1"/>
              </a:solidFill>
            </a:endParaRPr>
          </a:p>
          <a:p>
            <a:r>
              <a:rPr lang="en-GB" dirty="0">
                <a:solidFill>
                  <a:schemeClr val="tx1"/>
                </a:solidFill>
              </a:rPr>
              <a:t>Beck, I.L., &amp; McKeown, M. G. (1985). ‘Teaching vocabulary: Making the instruction fit the goal’. </a:t>
            </a:r>
            <a:r>
              <a:rPr lang="en-GB" i="1" dirty="0">
                <a:solidFill>
                  <a:schemeClr val="tx1"/>
                </a:solidFill>
              </a:rPr>
              <a:t>Educational Perspectives</a:t>
            </a:r>
            <a:r>
              <a:rPr lang="en-GB" dirty="0">
                <a:solidFill>
                  <a:schemeClr val="tx1"/>
                </a:solidFill>
              </a:rPr>
              <a:t>, 23(1), 11–15</a:t>
            </a:r>
            <a:endParaRPr lang="en-US" dirty="0">
              <a:solidFill>
                <a:schemeClr val="tx1"/>
              </a:solidFill>
            </a:endParaRPr>
          </a:p>
          <a:p>
            <a:endParaRPr lang="en-GB" dirty="0"/>
          </a:p>
        </p:txBody>
      </p:sp>
      <p:sp>
        <p:nvSpPr>
          <p:cNvPr id="3" name="Footer Placeholder 2">
            <a:extLst>
              <a:ext uri="{FF2B5EF4-FFF2-40B4-BE49-F238E27FC236}">
                <a16:creationId xmlns:a16="http://schemas.microsoft.com/office/drawing/2014/main" id="{F8A58767-CEA9-28D7-9E5C-20355464BCF2}"/>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A1DFE90-C068-2938-C1E2-6E6AE25F8F36}"/>
              </a:ext>
            </a:extLst>
          </p:cNvPr>
          <p:cNvSpPr>
            <a:spLocks noGrp="1"/>
          </p:cNvSpPr>
          <p:nvPr>
            <p:ph type="sldNum" sz="quarter" idx="12"/>
          </p:nvPr>
        </p:nvSpPr>
        <p:spPr/>
        <p:txBody>
          <a:bodyPr/>
          <a:lstStyle/>
          <a:p>
            <a:fld id="{39C6B835-EB63-4AE7-9628-740A286606E4}" type="slidenum">
              <a:rPr lang="en-GB" smtClean="0"/>
              <a:t>42</a:t>
            </a:fld>
            <a:endParaRPr lang="en-GB"/>
          </a:p>
        </p:txBody>
      </p:sp>
      <p:sp>
        <p:nvSpPr>
          <p:cNvPr id="5" name="Title 4">
            <a:extLst>
              <a:ext uri="{FF2B5EF4-FFF2-40B4-BE49-F238E27FC236}">
                <a16:creationId xmlns:a16="http://schemas.microsoft.com/office/drawing/2014/main" id="{CBAD2B62-81E4-D6AC-FC63-903ECE173928}"/>
              </a:ext>
            </a:extLst>
          </p:cNvPr>
          <p:cNvSpPr>
            <a:spLocks noGrp="1"/>
          </p:cNvSpPr>
          <p:nvPr>
            <p:ph type="title"/>
          </p:nvPr>
        </p:nvSpPr>
        <p:spPr/>
        <p:txBody>
          <a:bodyPr/>
          <a:lstStyle/>
          <a:p>
            <a:r>
              <a:rPr lang="en-US" dirty="0"/>
              <a:t>Three tiers</a:t>
            </a:r>
            <a:endParaRPr lang="en-GB" dirty="0"/>
          </a:p>
        </p:txBody>
      </p:sp>
    </p:spTree>
    <p:extLst>
      <p:ext uri="{BB962C8B-B14F-4D97-AF65-F5344CB8AC3E}">
        <p14:creationId xmlns:p14="http://schemas.microsoft.com/office/powerpoint/2010/main" val="41233757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5156F3-9468-DC92-8353-04B955177F89}"/>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cs typeface="Arial" panose="020B0604020202020204" pitchFamily="34" charset="0"/>
              </a:rPr>
              <a:t>Please turn to page 22 of the </a:t>
            </a:r>
            <a:r>
              <a:rPr lang="en-GB" b="0" i="1" dirty="0">
                <a:solidFill>
                  <a:schemeClr val="tx1"/>
                </a:solidFill>
                <a:cs typeface="Arial" panose="020B0604020202020204" pitchFamily="34" charset="0"/>
              </a:rPr>
              <a:t>Activities</a:t>
            </a:r>
            <a:r>
              <a:rPr lang="en-GB" b="0" dirty="0">
                <a:solidFill>
                  <a:schemeClr val="tx1"/>
                </a:solidFill>
                <a:cs typeface="Arial" panose="020B0604020202020204" pitchFamily="34" charset="0"/>
              </a:rPr>
              <a:t> </a:t>
            </a:r>
            <a:r>
              <a:rPr lang="en-GB" b="0" i="1" dirty="0">
                <a:solidFill>
                  <a:schemeClr val="tx1"/>
                </a:solidFill>
                <a:cs typeface="Arial" panose="020B0604020202020204" pitchFamily="34" charset="0"/>
              </a:rPr>
              <a:t>booklet</a:t>
            </a:r>
            <a:r>
              <a:rPr lang="en-GB" b="0" dirty="0">
                <a:solidFill>
                  <a:schemeClr val="tx1"/>
                </a:solidFill>
                <a:cs typeface="Arial" panose="020B0604020202020204" pitchFamily="34" charset="0"/>
              </a:rPr>
              <a:t>.</a:t>
            </a:r>
          </a:p>
          <a:p>
            <a:pPr marL="285750" indent="-285750">
              <a:buFont typeface="Arial" panose="020B0604020202020204" pitchFamily="34" charset="0"/>
              <a:buChar char="•"/>
            </a:pPr>
            <a:endParaRPr lang="en-GB" b="0" dirty="0">
              <a:solidFill>
                <a:schemeClr val="tx1"/>
              </a:solidFill>
              <a:cs typeface="Arial" panose="020B0604020202020204" pitchFamily="34" charset="0"/>
            </a:endParaRPr>
          </a:p>
          <a:p>
            <a:pPr marL="285750" indent="-285750">
              <a:buFont typeface="Arial" panose="020B0604020202020204" pitchFamily="34" charset="0"/>
              <a:buChar char="•"/>
            </a:pPr>
            <a:r>
              <a:rPr lang="en-GB" b="0" dirty="0">
                <a:solidFill>
                  <a:schemeClr val="tx1"/>
                </a:solidFill>
                <a:cs typeface="Arial" panose="020B0604020202020204" pitchFamily="34" charset="0"/>
              </a:rPr>
              <a:t>You can cross-reference your answers against the examples provided on page 21 of the </a:t>
            </a:r>
            <a:r>
              <a:rPr lang="en-GB" b="0" i="1" dirty="0">
                <a:solidFill>
                  <a:schemeClr val="tx1"/>
                </a:solidFill>
                <a:cs typeface="Arial" panose="020B0604020202020204" pitchFamily="34" charset="0"/>
              </a:rPr>
              <a:t>Handouts booklet</a:t>
            </a:r>
            <a:r>
              <a:rPr lang="en-GB" b="0" dirty="0">
                <a:solidFill>
                  <a:schemeClr val="tx1"/>
                </a:solidFill>
                <a:cs typeface="Arial" panose="020B0604020202020204" pitchFamily="34" charset="0"/>
              </a:rPr>
              <a:t>.</a:t>
            </a:r>
          </a:p>
          <a:p>
            <a:endParaRPr lang="en-GB" dirty="0"/>
          </a:p>
        </p:txBody>
      </p:sp>
      <p:sp>
        <p:nvSpPr>
          <p:cNvPr id="3" name="Footer Placeholder 2">
            <a:extLst>
              <a:ext uri="{FF2B5EF4-FFF2-40B4-BE49-F238E27FC236}">
                <a16:creationId xmlns:a16="http://schemas.microsoft.com/office/drawing/2014/main" id="{EC589496-0952-B385-16CC-BB55ECBC6F8D}"/>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75B4BC1-0EEF-E636-9B5E-AE3C25DAB7DA}"/>
              </a:ext>
            </a:extLst>
          </p:cNvPr>
          <p:cNvSpPr>
            <a:spLocks noGrp="1"/>
          </p:cNvSpPr>
          <p:nvPr>
            <p:ph type="sldNum" sz="quarter" idx="12"/>
          </p:nvPr>
        </p:nvSpPr>
        <p:spPr/>
        <p:txBody>
          <a:bodyPr/>
          <a:lstStyle/>
          <a:p>
            <a:fld id="{39C6B835-EB63-4AE7-9628-740A286606E4}" type="slidenum">
              <a:rPr lang="en-GB" smtClean="0"/>
              <a:t>43</a:t>
            </a:fld>
            <a:endParaRPr lang="en-GB"/>
          </a:p>
        </p:txBody>
      </p:sp>
      <p:sp>
        <p:nvSpPr>
          <p:cNvPr id="5" name="Title 4">
            <a:extLst>
              <a:ext uri="{FF2B5EF4-FFF2-40B4-BE49-F238E27FC236}">
                <a16:creationId xmlns:a16="http://schemas.microsoft.com/office/drawing/2014/main" id="{75E0403F-F411-95D3-4C85-80A72CC24044}"/>
              </a:ext>
            </a:extLst>
          </p:cNvPr>
          <p:cNvSpPr>
            <a:spLocks noGrp="1"/>
          </p:cNvSpPr>
          <p:nvPr>
            <p:ph type="title"/>
          </p:nvPr>
        </p:nvSpPr>
        <p:spPr/>
        <p:txBody>
          <a:bodyPr/>
          <a:lstStyle/>
          <a:p>
            <a:r>
              <a:rPr lang="en-GB" dirty="0"/>
              <a:t>Activity 14: Combing the vocabulary </a:t>
            </a:r>
          </a:p>
        </p:txBody>
      </p:sp>
    </p:spTree>
    <p:extLst>
      <p:ext uri="{BB962C8B-B14F-4D97-AF65-F5344CB8AC3E}">
        <p14:creationId xmlns:p14="http://schemas.microsoft.com/office/powerpoint/2010/main" val="972143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54265A-26E3-B1BE-EC4A-E4D6CDDB24B2}"/>
              </a:ext>
            </a:extLst>
          </p:cNvPr>
          <p:cNvSpPr>
            <a:spLocks noGrp="1"/>
          </p:cNvSpPr>
          <p:nvPr>
            <p:ph idx="1"/>
          </p:nvPr>
        </p:nvSpPr>
        <p:spPr>
          <a:xfrm>
            <a:off x="550863" y="1962867"/>
            <a:ext cx="11090275" cy="4345857"/>
          </a:xfrm>
        </p:spPr>
        <p:txBody>
          <a:bodyPr>
            <a:normAutofit/>
          </a:bodyPr>
          <a:lstStyle/>
          <a:p>
            <a:endParaRPr lang="en-GB" dirty="0"/>
          </a:p>
          <a:p>
            <a:endParaRPr lang="en-GB" dirty="0"/>
          </a:p>
          <a:p>
            <a:endParaRPr lang="en-GB" dirty="0"/>
          </a:p>
          <a:p>
            <a:endParaRPr lang="en-GB" dirty="0"/>
          </a:p>
          <a:p>
            <a:endParaRPr lang="en-GB" dirty="0"/>
          </a:p>
          <a:p>
            <a:endParaRPr lang="en-GB" dirty="0"/>
          </a:p>
          <a:p>
            <a:endParaRPr lang="en-GB" dirty="0"/>
          </a:p>
          <a:p>
            <a:r>
              <a:rPr lang="en-GB" dirty="0">
                <a:solidFill>
                  <a:schemeClr val="tx1"/>
                </a:solidFill>
              </a:rPr>
              <a:t>Now turn to pages 21–22 of the </a:t>
            </a:r>
            <a:r>
              <a:rPr lang="en-GB" i="1" dirty="0">
                <a:solidFill>
                  <a:schemeClr val="tx1"/>
                </a:solidFill>
              </a:rPr>
              <a:t>Handouts booklet </a:t>
            </a:r>
            <a:r>
              <a:rPr lang="en-GB" dirty="0">
                <a:solidFill>
                  <a:schemeClr val="tx1"/>
                </a:solidFill>
              </a:rPr>
              <a:t>to see a worked example.</a:t>
            </a:r>
          </a:p>
          <a:p>
            <a:endParaRPr lang="en-GB" dirty="0"/>
          </a:p>
        </p:txBody>
      </p:sp>
      <p:sp>
        <p:nvSpPr>
          <p:cNvPr id="3" name="Footer Placeholder 2">
            <a:extLst>
              <a:ext uri="{FF2B5EF4-FFF2-40B4-BE49-F238E27FC236}">
                <a16:creationId xmlns:a16="http://schemas.microsoft.com/office/drawing/2014/main" id="{8FFDFCC1-BDEF-4821-DF04-D7A4CC7879B0}"/>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0AC60C2-8657-4B27-361B-5F19EA1A3665}"/>
              </a:ext>
            </a:extLst>
          </p:cNvPr>
          <p:cNvSpPr>
            <a:spLocks noGrp="1"/>
          </p:cNvSpPr>
          <p:nvPr>
            <p:ph type="sldNum" sz="quarter" idx="12"/>
          </p:nvPr>
        </p:nvSpPr>
        <p:spPr/>
        <p:txBody>
          <a:bodyPr/>
          <a:lstStyle/>
          <a:p>
            <a:fld id="{39C6B835-EB63-4AE7-9628-740A286606E4}" type="slidenum">
              <a:rPr lang="en-GB" smtClean="0"/>
              <a:t>44</a:t>
            </a:fld>
            <a:endParaRPr lang="en-GB"/>
          </a:p>
        </p:txBody>
      </p:sp>
      <p:sp>
        <p:nvSpPr>
          <p:cNvPr id="5" name="Title 4">
            <a:extLst>
              <a:ext uri="{FF2B5EF4-FFF2-40B4-BE49-F238E27FC236}">
                <a16:creationId xmlns:a16="http://schemas.microsoft.com/office/drawing/2014/main" id="{E0C820C0-9587-E285-CE36-6E5C6B2C15ED}"/>
              </a:ext>
            </a:extLst>
          </p:cNvPr>
          <p:cNvSpPr>
            <a:spLocks noGrp="1"/>
          </p:cNvSpPr>
          <p:nvPr>
            <p:ph type="title"/>
          </p:nvPr>
        </p:nvSpPr>
        <p:spPr/>
        <p:txBody>
          <a:bodyPr/>
          <a:lstStyle/>
          <a:p>
            <a:r>
              <a:rPr lang="en-GB" dirty="0"/>
              <a:t>Vocabulary: Progression through the levels</a:t>
            </a:r>
            <a:br>
              <a:rPr lang="en-GB" dirty="0"/>
            </a:br>
            <a:endParaRPr lang="en-GB" dirty="0"/>
          </a:p>
        </p:txBody>
      </p:sp>
      <p:graphicFrame>
        <p:nvGraphicFramePr>
          <p:cNvPr id="6" name="Table 5">
            <a:extLst>
              <a:ext uri="{FF2B5EF4-FFF2-40B4-BE49-F238E27FC236}">
                <a16:creationId xmlns:a16="http://schemas.microsoft.com/office/drawing/2014/main" id="{5A3EE792-2929-1882-D172-391F00DAF111}"/>
              </a:ext>
            </a:extLst>
          </p:cNvPr>
          <p:cNvGraphicFramePr>
            <a:graphicFrameLocks noGrp="1"/>
          </p:cNvGraphicFramePr>
          <p:nvPr>
            <p:extLst>
              <p:ext uri="{D42A27DB-BD31-4B8C-83A1-F6EECF244321}">
                <p14:modId xmlns:p14="http://schemas.microsoft.com/office/powerpoint/2010/main" val="3054749873"/>
              </p:ext>
            </p:extLst>
          </p:nvPr>
        </p:nvGraphicFramePr>
        <p:xfrm>
          <a:off x="550861" y="1785600"/>
          <a:ext cx="11090276" cy="3145847"/>
        </p:xfrm>
        <a:graphic>
          <a:graphicData uri="http://schemas.openxmlformats.org/drawingml/2006/table">
            <a:tbl>
              <a:tblPr firstRow="1" firstCol="1" bandRow="1"/>
              <a:tblGrid>
                <a:gridCol w="2594491">
                  <a:extLst>
                    <a:ext uri="{9D8B030D-6E8A-4147-A177-3AD203B41FA5}">
                      <a16:colId xmlns:a16="http://schemas.microsoft.com/office/drawing/2014/main" val="3641994628"/>
                    </a:ext>
                  </a:extLst>
                </a:gridCol>
                <a:gridCol w="2646960">
                  <a:extLst>
                    <a:ext uri="{9D8B030D-6E8A-4147-A177-3AD203B41FA5}">
                      <a16:colId xmlns:a16="http://schemas.microsoft.com/office/drawing/2014/main" val="4129493382"/>
                    </a:ext>
                  </a:extLst>
                </a:gridCol>
                <a:gridCol w="2744996">
                  <a:extLst>
                    <a:ext uri="{9D8B030D-6E8A-4147-A177-3AD203B41FA5}">
                      <a16:colId xmlns:a16="http://schemas.microsoft.com/office/drawing/2014/main" val="204809034"/>
                    </a:ext>
                  </a:extLst>
                </a:gridCol>
                <a:gridCol w="3103829">
                  <a:extLst>
                    <a:ext uri="{9D8B030D-6E8A-4147-A177-3AD203B41FA5}">
                      <a16:colId xmlns:a16="http://schemas.microsoft.com/office/drawing/2014/main" val="2731319528"/>
                    </a:ext>
                  </a:extLst>
                </a:gridCol>
              </a:tblGrid>
              <a:tr h="37216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US" sz="1800" dirty="0">
                          <a:solidFill>
                            <a:srgbClr val="FFFFFF"/>
                          </a:solidFill>
                          <a:effectLst/>
                          <a:latin typeface="+mn-lt"/>
                          <a:ea typeface="MS Mincho" panose="02020609040205080304" pitchFamily="49" charset="-128"/>
                        </a:rPr>
                        <a:t>Level 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US" sz="1800">
                          <a:solidFill>
                            <a:srgbClr val="FFFFFF"/>
                          </a:solidFill>
                          <a:effectLst/>
                          <a:latin typeface="+mn-lt"/>
                          <a:ea typeface="MS Mincho" panose="02020609040205080304" pitchFamily="49" charset="-128"/>
                        </a:rPr>
                        <a:t>Level 2</a:t>
                      </a:r>
                      <a:endParaRPr lang="en-US" sz="1800" dirty="0">
                        <a:solidFill>
                          <a:srgbClr val="FFFFFF"/>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US" sz="1800">
                          <a:solidFill>
                            <a:srgbClr val="FFFFFF"/>
                          </a:solidFill>
                          <a:effectLst/>
                          <a:latin typeface="+mn-lt"/>
                          <a:ea typeface="MS Mincho" panose="02020609040205080304" pitchFamily="49" charset="-128"/>
                        </a:rPr>
                        <a:t>Level 3</a:t>
                      </a:r>
                      <a:endParaRPr lang="en-US" sz="1800" dirty="0">
                        <a:solidFill>
                          <a:srgbClr val="FFFFFF"/>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US" sz="1800" dirty="0">
                          <a:solidFill>
                            <a:srgbClr val="FFFFFF"/>
                          </a:solidFill>
                          <a:effectLst/>
                          <a:latin typeface="+mn-lt"/>
                          <a:ea typeface="MS Mincho" panose="02020609040205080304" pitchFamily="49" charset="-128"/>
                        </a:rPr>
                        <a:t>Level 4</a:t>
                      </a:r>
                      <a:endParaRPr lang="en-GB" sz="1800" dirty="0">
                        <a:solidFill>
                          <a:srgbClr val="000000"/>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5813739"/>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GB" sz="1800" dirty="0">
                          <a:solidFill>
                            <a:schemeClr val="tx1"/>
                          </a:solidFill>
                          <a:effectLst/>
                          <a:latin typeface="+mn-lt"/>
                          <a:ea typeface="MS Mincho" panose="02020609040205080304" pitchFamily="49" charset="-128"/>
                        </a:rPr>
                        <a:t>Simple vocabulary used to explain concrete ideas.</a:t>
                      </a:r>
                    </a:p>
                    <a:p>
                      <a:pPr>
                        <a:spcBef>
                          <a:spcPts val="600"/>
                        </a:spcBef>
                        <a:spcAft>
                          <a:spcPts val="600"/>
                        </a:spcAft>
                      </a:pPr>
                      <a:r>
                        <a:rPr lang="en-GB" sz="1800" dirty="0">
                          <a:solidFill>
                            <a:schemeClr val="tx1"/>
                          </a:solidFill>
                          <a:effectLst/>
                          <a:latin typeface="+mn-lt"/>
                          <a:ea typeface="MS Mincho" panose="02020609040205080304" pitchFamily="49" charset="-128"/>
                        </a:rPr>
                        <a:t>Synonymising words in the question.</a:t>
                      </a:r>
                    </a:p>
                    <a:p>
                      <a:pPr>
                        <a:spcBef>
                          <a:spcPts val="600"/>
                        </a:spcBef>
                        <a:spcAft>
                          <a:spcPts val="600"/>
                        </a:spcAft>
                      </a:pPr>
                      <a:r>
                        <a:rPr lang="en-GB" sz="1800" dirty="0">
                          <a:solidFill>
                            <a:schemeClr val="tx1"/>
                          </a:solidFill>
                          <a:effectLst/>
                          <a:latin typeface="+mn-lt"/>
                          <a:ea typeface="MS Mincho" panose="02020609040205080304" pitchFamily="49" charset="-128"/>
                        </a:rPr>
                        <a:t>Lacks inference.</a:t>
                      </a:r>
                    </a:p>
                    <a:p>
                      <a:pPr>
                        <a:spcBef>
                          <a:spcPts val="600"/>
                        </a:spcBef>
                        <a:spcAft>
                          <a:spcPts val="600"/>
                        </a:spcAft>
                      </a:pPr>
                      <a:endParaRPr lang="en-GB" sz="180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GB" sz="1800" dirty="0">
                          <a:solidFill>
                            <a:schemeClr val="tx1"/>
                          </a:solidFill>
                          <a:effectLst/>
                          <a:latin typeface="+mn-lt"/>
                          <a:ea typeface="MS Mincho" panose="02020609040205080304" pitchFamily="49" charset="-128"/>
                        </a:rPr>
                        <a:t>Some ‘Tier 2’ vocabulary and phrasing such as ‘manage’ to suggest some inferential comment.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GB" sz="1800" dirty="0">
                          <a:solidFill>
                            <a:schemeClr val="tx1"/>
                          </a:solidFill>
                          <a:effectLst/>
                          <a:latin typeface="+mn-lt"/>
                          <a:ea typeface="MS Mincho" panose="02020609040205080304" pitchFamily="49" charset="-128"/>
                        </a:rPr>
                        <a:t>Tier 2 vocabulary is more developed to include some abstract nouns such as ‘knowledge’.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600"/>
                        </a:spcBef>
                        <a:spcAft>
                          <a:spcPts val="600"/>
                        </a:spcAft>
                      </a:pPr>
                      <a:r>
                        <a:rPr lang="en-GB" sz="1800" dirty="0">
                          <a:solidFill>
                            <a:schemeClr val="tx1"/>
                          </a:solidFill>
                          <a:effectLst/>
                          <a:latin typeface="+mn-lt"/>
                          <a:ea typeface="MS Mincho" panose="02020609040205080304" pitchFamily="49" charset="-128"/>
                        </a:rPr>
                        <a:t>More sophisticated vocabulary with abstract nouns and noun phrases used throughout (‘ambition’, ‘mutual respect, skill and collaboration’).</a:t>
                      </a:r>
                    </a:p>
                    <a:p>
                      <a:pPr>
                        <a:spcBef>
                          <a:spcPts val="600"/>
                        </a:spcBef>
                        <a:spcAft>
                          <a:spcPts val="600"/>
                        </a:spcAft>
                      </a:pPr>
                      <a:r>
                        <a:rPr lang="en-GB" sz="1800" dirty="0">
                          <a:solidFill>
                            <a:schemeClr val="tx1"/>
                          </a:solidFill>
                          <a:effectLst/>
                          <a:latin typeface="+mn-lt"/>
                          <a:ea typeface="MS Mincho" panose="02020609040205080304" pitchFamily="49" charset="-128"/>
                        </a:rPr>
                        <a:t>Use of more abstract ‘big’ ideas (‘business transaction’).</a:t>
                      </a:r>
                    </a:p>
                    <a:p>
                      <a:pPr>
                        <a:spcBef>
                          <a:spcPts val="600"/>
                        </a:spcBef>
                        <a:spcAft>
                          <a:spcPts val="600"/>
                        </a:spcAft>
                      </a:pPr>
                      <a:r>
                        <a:rPr lang="en-GB" sz="1800" dirty="0">
                          <a:solidFill>
                            <a:schemeClr val="tx1"/>
                          </a:solidFill>
                          <a:effectLst/>
                          <a:latin typeface="+mn-lt"/>
                          <a:ea typeface="MS Mincho" panose="02020609040205080304" pitchFamily="49" charset="-128"/>
                        </a:rPr>
                        <a:t>Inferences drawn from the differences.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7861802"/>
                  </a:ext>
                </a:extLst>
              </a:tr>
            </a:tbl>
          </a:graphicData>
        </a:graphic>
      </p:graphicFrame>
    </p:spTree>
    <p:extLst>
      <p:ext uri="{BB962C8B-B14F-4D97-AF65-F5344CB8AC3E}">
        <p14:creationId xmlns:p14="http://schemas.microsoft.com/office/powerpoint/2010/main" val="29912809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E05BBD-215C-AD17-EB57-8420162C193D}"/>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cs typeface="Arial" panose="020B0604020202020204" pitchFamily="34" charset="0"/>
              </a:rPr>
              <a:t>Please turn to page 23 of the </a:t>
            </a:r>
            <a:r>
              <a:rPr lang="en-GB" b="0" i="1" dirty="0">
                <a:solidFill>
                  <a:schemeClr val="tx1"/>
                </a:solidFill>
                <a:cs typeface="Arial" panose="020B0604020202020204" pitchFamily="34" charset="0"/>
              </a:rPr>
              <a:t>Activities booklet</a:t>
            </a:r>
            <a:r>
              <a:rPr lang="en-GB" b="0" dirty="0">
                <a:solidFill>
                  <a:schemeClr val="tx1"/>
                </a:solidFill>
                <a:cs typeface="Arial" panose="020B0604020202020204" pitchFamily="34" charset="0"/>
              </a:rPr>
              <a:t>.</a:t>
            </a:r>
          </a:p>
          <a:p>
            <a:pPr marL="285750" indent="-285750">
              <a:buFont typeface="Arial" panose="020B0604020202020204" pitchFamily="34" charset="0"/>
              <a:buChar char="•"/>
            </a:pPr>
            <a:endParaRPr lang="en-GB" b="0" i="1" dirty="0">
              <a:solidFill>
                <a:schemeClr val="tx1"/>
              </a:solidFill>
              <a:cs typeface="Arial" panose="020B0604020202020204" pitchFamily="34" charset="0"/>
            </a:endParaRPr>
          </a:p>
          <a:p>
            <a:pPr marL="285750" indent="-285750">
              <a:buFont typeface="Arial" panose="020B0604020202020204" pitchFamily="34" charset="0"/>
              <a:buChar char="•"/>
            </a:pPr>
            <a:r>
              <a:rPr lang="en-GB" b="0" dirty="0">
                <a:solidFill>
                  <a:schemeClr val="tx1"/>
                </a:solidFill>
              </a:rPr>
              <a:t>When complete, you can cross-reference your ideas against the commentaries provided on page 40 of your </a:t>
            </a:r>
            <a:r>
              <a:rPr lang="en-GB" b="0" i="1" dirty="0">
                <a:solidFill>
                  <a:schemeClr val="tx1"/>
                </a:solidFill>
              </a:rPr>
              <a:t>Handouts booklet</a:t>
            </a:r>
            <a:r>
              <a:rPr lang="en-GB" b="0" dirty="0">
                <a:solidFill>
                  <a:schemeClr val="tx1"/>
                </a:solidFill>
              </a:rPr>
              <a:t>.</a:t>
            </a:r>
            <a:endParaRPr lang="en-GB" b="0" dirty="0">
              <a:solidFill>
                <a:schemeClr val="tx1"/>
              </a:solidFill>
              <a:cs typeface="Arial" panose="020B0604020202020204" pitchFamily="34" charset="0"/>
            </a:endParaRPr>
          </a:p>
          <a:p>
            <a:endParaRPr lang="en-GB" dirty="0"/>
          </a:p>
        </p:txBody>
      </p:sp>
      <p:sp>
        <p:nvSpPr>
          <p:cNvPr id="3" name="Footer Placeholder 2">
            <a:extLst>
              <a:ext uri="{FF2B5EF4-FFF2-40B4-BE49-F238E27FC236}">
                <a16:creationId xmlns:a16="http://schemas.microsoft.com/office/drawing/2014/main" id="{CC88471D-E43B-98C2-7FDE-91F3170D499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8373A63-0186-8373-F269-FB3734897DEC}"/>
              </a:ext>
            </a:extLst>
          </p:cNvPr>
          <p:cNvSpPr>
            <a:spLocks noGrp="1"/>
          </p:cNvSpPr>
          <p:nvPr>
            <p:ph type="sldNum" sz="quarter" idx="12"/>
          </p:nvPr>
        </p:nvSpPr>
        <p:spPr/>
        <p:txBody>
          <a:bodyPr/>
          <a:lstStyle/>
          <a:p>
            <a:fld id="{39C6B835-EB63-4AE7-9628-740A286606E4}" type="slidenum">
              <a:rPr lang="en-GB" smtClean="0"/>
              <a:t>45</a:t>
            </a:fld>
            <a:endParaRPr lang="en-GB"/>
          </a:p>
        </p:txBody>
      </p:sp>
      <p:sp>
        <p:nvSpPr>
          <p:cNvPr id="5" name="Title 4">
            <a:extLst>
              <a:ext uri="{FF2B5EF4-FFF2-40B4-BE49-F238E27FC236}">
                <a16:creationId xmlns:a16="http://schemas.microsoft.com/office/drawing/2014/main" id="{75AFD249-A5F2-83EF-E595-67CE67A01986}"/>
              </a:ext>
            </a:extLst>
          </p:cNvPr>
          <p:cNvSpPr>
            <a:spLocks noGrp="1"/>
          </p:cNvSpPr>
          <p:nvPr>
            <p:ph type="title"/>
          </p:nvPr>
        </p:nvSpPr>
        <p:spPr/>
        <p:txBody>
          <a:bodyPr/>
          <a:lstStyle/>
          <a:p>
            <a:r>
              <a:rPr lang="en-GB" dirty="0"/>
              <a:t>Activity 15: Comparing student responses</a:t>
            </a:r>
          </a:p>
        </p:txBody>
      </p:sp>
    </p:spTree>
    <p:extLst>
      <p:ext uri="{BB962C8B-B14F-4D97-AF65-F5344CB8AC3E}">
        <p14:creationId xmlns:p14="http://schemas.microsoft.com/office/powerpoint/2010/main" val="15858891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diagram of different types of words&#10;&#10;AI-generated content may be incorrect.">
            <a:extLst>
              <a:ext uri="{FF2B5EF4-FFF2-40B4-BE49-F238E27FC236}">
                <a16:creationId xmlns:a16="http://schemas.microsoft.com/office/drawing/2014/main" id="{EB48128E-D887-668F-5B83-C824FB056689}"/>
              </a:ext>
            </a:extLst>
          </p:cNvPr>
          <p:cNvPicPr>
            <a:picLocks noGrp="1" noChangeAspect="1"/>
          </p:cNvPicPr>
          <p:nvPr>
            <p:ph idx="1"/>
          </p:nvPr>
        </p:nvPicPr>
        <p:blipFill>
          <a:blip r:embed="rId2"/>
          <a:stretch>
            <a:fillRect/>
          </a:stretch>
        </p:blipFill>
        <p:spPr>
          <a:xfrm>
            <a:off x="2772868" y="1296979"/>
            <a:ext cx="6646264" cy="4873155"/>
          </a:xfrm>
          <a:prstGeom prst="rect">
            <a:avLst/>
          </a:prstGeom>
        </p:spPr>
      </p:pic>
      <p:sp>
        <p:nvSpPr>
          <p:cNvPr id="3" name="Footer Placeholder 2">
            <a:extLst>
              <a:ext uri="{FF2B5EF4-FFF2-40B4-BE49-F238E27FC236}">
                <a16:creationId xmlns:a16="http://schemas.microsoft.com/office/drawing/2014/main" id="{6C1DA0A6-99A0-18E3-9BC9-978068090ED7}"/>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A9CA922F-7AC9-0E51-DEE2-00680CD65921}"/>
              </a:ext>
            </a:extLst>
          </p:cNvPr>
          <p:cNvSpPr>
            <a:spLocks noGrp="1"/>
          </p:cNvSpPr>
          <p:nvPr>
            <p:ph type="sldNum" sz="quarter" idx="12"/>
          </p:nvPr>
        </p:nvSpPr>
        <p:spPr/>
        <p:txBody>
          <a:bodyPr/>
          <a:lstStyle/>
          <a:p>
            <a:fld id="{39C6B835-EB63-4AE7-9628-740A286606E4}" type="slidenum">
              <a:rPr lang="en-GB" smtClean="0"/>
              <a:t>46</a:t>
            </a:fld>
            <a:endParaRPr lang="en-GB"/>
          </a:p>
        </p:txBody>
      </p:sp>
      <p:sp>
        <p:nvSpPr>
          <p:cNvPr id="5" name="Title 4">
            <a:extLst>
              <a:ext uri="{FF2B5EF4-FFF2-40B4-BE49-F238E27FC236}">
                <a16:creationId xmlns:a16="http://schemas.microsoft.com/office/drawing/2014/main" id="{A65A1D3A-D5FC-E7AA-B753-A8740635C3E0}"/>
              </a:ext>
            </a:extLst>
          </p:cNvPr>
          <p:cNvSpPr>
            <a:spLocks noGrp="1"/>
          </p:cNvSpPr>
          <p:nvPr>
            <p:ph type="title"/>
          </p:nvPr>
        </p:nvSpPr>
        <p:spPr/>
        <p:txBody>
          <a:bodyPr/>
          <a:lstStyle/>
          <a:p>
            <a:r>
              <a:rPr lang="en-US" dirty="0"/>
              <a:t>Vocabulary and extended knowledge</a:t>
            </a:r>
            <a:endParaRPr lang="en-GB" dirty="0"/>
          </a:p>
        </p:txBody>
      </p:sp>
    </p:spTree>
    <p:extLst>
      <p:ext uri="{BB962C8B-B14F-4D97-AF65-F5344CB8AC3E}">
        <p14:creationId xmlns:p14="http://schemas.microsoft.com/office/powerpoint/2010/main" val="41826859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9D346-3399-9BFD-B2BB-7006D470D4F8}"/>
              </a:ext>
            </a:extLst>
          </p:cNvPr>
          <p:cNvSpPr>
            <a:spLocks noGrp="1"/>
          </p:cNvSpPr>
          <p:nvPr>
            <p:ph idx="1"/>
          </p:nvPr>
        </p:nvSpPr>
        <p:spPr>
          <a:xfrm>
            <a:off x="550864" y="1962867"/>
            <a:ext cx="4184422" cy="3809283"/>
          </a:xfrm>
        </p:spPr>
        <p:txBody>
          <a:bodyPr/>
          <a:lstStyle/>
          <a:p>
            <a:r>
              <a:rPr lang="en-GB" b="0" dirty="0">
                <a:solidFill>
                  <a:schemeClr val="tx1"/>
                </a:solidFill>
              </a:rPr>
              <a:t>An example using the word ‘wave’ (from Source A: </a:t>
            </a:r>
            <a:r>
              <a:rPr lang="en-GB" b="0" i="1" dirty="0">
                <a:solidFill>
                  <a:schemeClr val="tx1"/>
                </a:solidFill>
              </a:rPr>
              <a:t>Touching the void)</a:t>
            </a:r>
            <a:r>
              <a:rPr lang="en-GB" b="0" dirty="0">
                <a:solidFill>
                  <a:schemeClr val="tx1"/>
                </a:solidFill>
              </a:rPr>
              <a:t>: </a:t>
            </a:r>
          </a:p>
          <a:p>
            <a:r>
              <a:rPr lang="en-GB" b="0" dirty="0">
                <a:solidFill>
                  <a:schemeClr val="tx1"/>
                </a:solidFill>
              </a:rPr>
              <a:t>‘A wave of nausea and pain swept over me’. </a:t>
            </a:r>
            <a:endParaRPr lang="en-GB" b="0" dirty="0">
              <a:solidFill>
                <a:schemeClr val="tx1"/>
              </a:solidFill>
              <a:latin typeface="Arial" panose="020B0604020202020204" pitchFamily="34" charset="0"/>
            </a:endParaRPr>
          </a:p>
          <a:p>
            <a:endParaRPr lang="en-GB" dirty="0">
              <a:latin typeface="Arial" panose="020B0604020202020204" pitchFamily="34" charset="0"/>
            </a:endParaRPr>
          </a:p>
          <a:p>
            <a:endParaRPr lang="en-GB" dirty="0"/>
          </a:p>
        </p:txBody>
      </p:sp>
      <p:sp>
        <p:nvSpPr>
          <p:cNvPr id="3" name="Footer Placeholder 2">
            <a:extLst>
              <a:ext uri="{FF2B5EF4-FFF2-40B4-BE49-F238E27FC236}">
                <a16:creationId xmlns:a16="http://schemas.microsoft.com/office/drawing/2014/main" id="{C60E5AAA-7427-2E4A-BC50-92B7B9A5599F}"/>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B158208-76C6-2109-F4DA-F9570C44BD5B}"/>
              </a:ext>
            </a:extLst>
          </p:cNvPr>
          <p:cNvSpPr>
            <a:spLocks noGrp="1"/>
          </p:cNvSpPr>
          <p:nvPr>
            <p:ph type="sldNum" sz="quarter" idx="12"/>
          </p:nvPr>
        </p:nvSpPr>
        <p:spPr/>
        <p:txBody>
          <a:bodyPr/>
          <a:lstStyle/>
          <a:p>
            <a:fld id="{39C6B835-EB63-4AE7-9628-740A286606E4}" type="slidenum">
              <a:rPr lang="en-GB" smtClean="0"/>
              <a:t>47</a:t>
            </a:fld>
            <a:endParaRPr lang="en-GB"/>
          </a:p>
        </p:txBody>
      </p:sp>
      <p:sp>
        <p:nvSpPr>
          <p:cNvPr id="5" name="Title 4">
            <a:extLst>
              <a:ext uri="{FF2B5EF4-FFF2-40B4-BE49-F238E27FC236}">
                <a16:creationId xmlns:a16="http://schemas.microsoft.com/office/drawing/2014/main" id="{29C095FB-3A4A-BFEA-CA03-4E02E2CF8718}"/>
              </a:ext>
            </a:extLst>
          </p:cNvPr>
          <p:cNvSpPr>
            <a:spLocks noGrp="1"/>
          </p:cNvSpPr>
          <p:nvPr>
            <p:ph type="title"/>
          </p:nvPr>
        </p:nvSpPr>
        <p:spPr/>
        <p:txBody>
          <a:bodyPr/>
          <a:lstStyle/>
          <a:p>
            <a:r>
              <a:rPr lang="en-US" dirty="0"/>
              <a:t>Vocabulary and extended knowledge (an example)</a:t>
            </a:r>
            <a:endParaRPr lang="en-GB" dirty="0"/>
          </a:p>
        </p:txBody>
      </p:sp>
      <p:pic>
        <p:nvPicPr>
          <p:cNvPr id="7" name="Picture 6" descr="A diagram of different types of information&#10;&#10;AI-generated content may be incorrect.">
            <a:extLst>
              <a:ext uri="{FF2B5EF4-FFF2-40B4-BE49-F238E27FC236}">
                <a16:creationId xmlns:a16="http://schemas.microsoft.com/office/drawing/2014/main" id="{C3B4C373-C1C8-FAFF-716A-106330651FD3}"/>
              </a:ext>
            </a:extLst>
          </p:cNvPr>
          <p:cNvPicPr>
            <a:picLocks noChangeAspect="1"/>
          </p:cNvPicPr>
          <p:nvPr/>
        </p:nvPicPr>
        <p:blipFill>
          <a:blip r:embed="rId2"/>
          <a:stretch>
            <a:fillRect/>
          </a:stretch>
        </p:blipFill>
        <p:spPr>
          <a:xfrm>
            <a:off x="4833256" y="1784948"/>
            <a:ext cx="6807880" cy="4278208"/>
          </a:xfrm>
          <a:prstGeom prst="rect">
            <a:avLst/>
          </a:prstGeom>
        </p:spPr>
      </p:pic>
    </p:spTree>
    <p:extLst>
      <p:ext uri="{BB962C8B-B14F-4D97-AF65-F5344CB8AC3E}">
        <p14:creationId xmlns:p14="http://schemas.microsoft.com/office/powerpoint/2010/main" val="9789840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A082E3-7F48-51A4-6C72-4C07437F68AB}"/>
              </a:ext>
            </a:extLst>
          </p:cNvPr>
          <p:cNvSpPr>
            <a:spLocks noGrp="1"/>
          </p:cNvSpPr>
          <p:nvPr>
            <p:ph idx="1"/>
          </p:nvPr>
        </p:nvSpPr>
        <p:spPr/>
        <p:txBody>
          <a:bodyPr/>
          <a:lstStyle/>
          <a:p>
            <a:r>
              <a:rPr lang="en-US" b="0" dirty="0">
                <a:solidFill>
                  <a:schemeClr val="tx1"/>
                </a:solidFill>
              </a:rPr>
              <a:t>Please turn to page 24 of the </a:t>
            </a:r>
            <a:r>
              <a:rPr lang="en-US" b="0" i="1" dirty="0">
                <a:solidFill>
                  <a:schemeClr val="tx1"/>
                </a:solidFill>
              </a:rPr>
              <a:t>Activities booklet</a:t>
            </a:r>
            <a:r>
              <a:rPr lang="en-US" b="0" dirty="0">
                <a:solidFill>
                  <a:schemeClr val="tx1"/>
                </a:solidFill>
              </a:rPr>
              <a:t>.</a:t>
            </a:r>
          </a:p>
          <a:p>
            <a:endParaRPr lang="en-GB" dirty="0"/>
          </a:p>
        </p:txBody>
      </p:sp>
      <p:sp>
        <p:nvSpPr>
          <p:cNvPr id="3" name="Footer Placeholder 2">
            <a:extLst>
              <a:ext uri="{FF2B5EF4-FFF2-40B4-BE49-F238E27FC236}">
                <a16:creationId xmlns:a16="http://schemas.microsoft.com/office/drawing/2014/main" id="{E245DF75-5F59-8971-91BF-215C6BA6530E}"/>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B3A2399-302A-387F-1C78-130DE602E799}"/>
              </a:ext>
            </a:extLst>
          </p:cNvPr>
          <p:cNvSpPr>
            <a:spLocks noGrp="1"/>
          </p:cNvSpPr>
          <p:nvPr>
            <p:ph type="sldNum" sz="quarter" idx="12"/>
          </p:nvPr>
        </p:nvSpPr>
        <p:spPr/>
        <p:txBody>
          <a:bodyPr/>
          <a:lstStyle/>
          <a:p>
            <a:fld id="{39C6B835-EB63-4AE7-9628-740A286606E4}" type="slidenum">
              <a:rPr lang="en-GB" smtClean="0"/>
              <a:t>48</a:t>
            </a:fld>
            <a:endParaRPr lang="en-GB"/>
          </a:p>
        </p:txBody>
      </p:sp>
      <p:sp>
        <p:nvSpPr>
          <p:cNvPr id="5" name="Title 4">
            <a:extLst>
              <a:ext uri="{FF2B5EF4-FFF2-40B4-BE49-F238E27FC236}">
                <a16:creationId xmlns:a16="http://schemas.microsoft.com/office/drawing/2014/main" id="{40124164-002F-194A-FD3C-20F5EE559555}"/>
              </a:ext>
            </a:extLst>
          </p:cNvPr>
          <p:cNvSpPr>
            <a:spLocks noGrp="1"/>
          </p:cNvSpPr>
          <p:nvPr>
            <p:ph type="title"/>
          </p:nvPr>
        </p:nvSpPr>
        <p:spPr/>
        <p:txBody>
          <a:bodyPr/>
          <a:lstStyle/>
          <a:p>
            <a:r>
              <a:rPr lang="en-US" dirty="0"/>
              <a:t>Activity 16: Vocabulary and extended knowledge </a:t>
            </a:r>
            <a:endParaRPr lang="en-GB" dirty="0"/>
          </a:p>
        </p:txBody>
      </p:sp>
    </p:spTree>
    <p:extLst>
      <p:ext uri="{BB962C8B-B14F-4D97-AF65-F5344CB8AC3E}">
        <p14:creationId xmlns:p14="http://schemas.microsoft.com/office/powerpoint/2010/main" val="3252238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169A4-A9E7-F332-9FA1-F30C91637ADC}"/>
              </a:ext>
            </a:extLst>
          </p:cNvPr>
          <p:cNvSpPr>
            <a:spLocks noGrp="1"/>
          </p:cNvSpPr>
          <p:nvPr>
            <p:ph idx="1"/>
          </p:nvPr>
        </p:nvSpPr>
        <p:spPr/>
        <p:txBody>
          <a:bodyPr/>
          <a:lstStyle/>
          <a:p>
            <a:r>
              <a:rPr lang="en-US" b="0" dirty="0">
                <a:solidFill>
                  <a:schemeClr val="tx1"/>
                </a:solidFill>
              </a:rPr>
              <a:t>Consider how you might use some of the activities in this section to highlight the importance of vocabulary to your students.</a:t>
            </a:r>
          </a:p>
          <a:p>
            <a:endParaRPr lang="en-GB" dirty="0"/>
          </a:p>
        </p:txBody>
      </p:sp>
      <p:sp>
        <p:nvSpPr>
          <p:cNvPr id="3" name="Footer Placeholder 2">
            <a:extLst>
              <a:ext uri="{FF2B5EF4-FFF2-40B4-BE49-F238E27FC236}">
                <a16:creationId xmlns:a16="http://schemas.microsoft.com/office/drawing/2014/main" id="{42E300C1-42C6-BAA1-2116-FEEEA46B300A}"/>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78084EF4-EC0A-70F1-9DA9-695CD06CF0A4}"/>
              </a:ext>
            </a:extLst>
          </p:cNvPr>
          <p:cNvSpPr>
            <a:spLocks noGrp="1"/>
          </p:cNvSpPr>
          <p:nvPr>
            <p:ph type="sldNum" sz="quarter" idx="12"/>
          </p:nvPr>
        </p:nvSpPr>
        <p:spPr/>
        <p:txBody>
          <a:bodyPr/>
          <a:lstStyle/>
          <a:p>
            <a:fld id="{39C6B835-EB63-4AE7-9628-740A286606E4}" type="slidenum">
              <a:rPr lang="en-GB" smtClean="0"/>
              <a:t>49</a:t>
            </a:fld>
            <a:endParaRPr lang="en-GB"/>
          </a:p>
        </p:txBody>
      </p:sp>
      <p:sp>
        <p:nvSpPr>
          <p:cNvPr id="5" name="Title 4">
            <a:extLst>
              <a:ext uri="{FF2B5EF4-FFF2-40B4-BE49-F238E27FC236}">
                <a16:creationId xmlns:a16="http://schemas.microsoft.com/office/drawing/2014/main" id="{8F4F5A23-3D90-04F4-26BB-A0820D0BE3BD}"/>
              </a:ext>
            </a:extLst>
          </p:cNvPr>
          <p:cNvSpPr>
            <a:spLocks noGrp="1"/>
          </p:cNvSpPr>
          <p:nvPr>
            <p:ph type="title"/>
          </p:nvPr>
        </p:nvSpPr>
        <p:spPr/>
        <p:txBody>
          <a:bodyPr/>
          <a:lstStyle/>
          <a:p>
            <a:r>
              <a:rPr lang="en-US" dirty="0"/>
              <a:t>Reflection</a:t>
            </a:r>
            <a:endParaRPr lang="en-GB" dirty="0"/>
          </a:p>
        </p:txBody>
      </p:sp>
    </p:spTree>
    <p:extLst>
      <p:ext uri="{BB962C8B-B14F-4D97-AF65-F5344CB8AC3E}">
        <p14:creationId xmlns:p14="http://schemas.microsoft.com/office/powerpoint/2010/main" val="1222228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C25D2-15F4-E161-F3D9-CAE8D1A521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8F5430-B276-8677-EF3C-BC20D814225E}"/>
              </a:ext>
            </a:extLst>
          </p:cNvPr>
          <p:cNvSpPr>
            <a:spLocks noGrp="1"/>
          </p:cNvSpPr>
          <p:nvPr>
            <p:ph type="title"/>
          </p:nvPr>
        </p:nvSpPr>
        <p:spPr/>
        <p:txBody>
          <a:bodyPr/>
          <a:lstStyle/>
          <a:p>
            <a:r>
              <a:rPr lang="en-GB" dirty="0"/>
              <a:t>Paper 2: Philosophy and rationale</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F94DEE2B-10E4-0DCF-45D8-3D2E67428ACA}"/>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1E1BB9D0-D58A-4A8A-D725-53F80204FE47}"/>
              </a:ext>
            </a:extLst>
          </p:cNvPr>
          <p:cNvSpPr>
            <a:spLocks noGrp="1"/>
          </p:cNvSpPr>
          <p:nvPr>
            <p:ph type="sldNum" sz="quarter" idx="11"/>
          </p:nvPr>
        </p:nvSpPr>
        <p:spPr/>
        <p:txBody>
          <a:bodyPr/>
          <a:lstStyle/>
          <a:p>
            <a:fld id="{39C6B835-EB63-4AE7-9628-740A286606E4}" type="slidenum">
              <a:rPr lang="en-GB" smtClean="0"/>
              <a:pPr/>
              <a:t>5</a:t>
            </a:fld>
            <a:endParaRPr lang="en-GB"/>
          </a:p>
        </p:txBody>
      </p:sp>
      <p:sp>
        <p:nvSpPr>
          <p:cNvPr id="5" name="Content Placeholder 2">
            <a:extLst>
              <a:ext uri="{FF2B5EF4-FFF2-40B4-BE49-F238E27FC236}">
                <a16:creationId xmlns:a16="http://schemas.microsoft.com/office/drawing/2014/main" id="{69BAB6A0-3612-5E5A-BFD6-8ECB49E075D4}"/>
              </a:ext>
            </a:extLst>
          </p:cNvPr>
          <p:cNvSpPr txBox="1">
            <a:spLocks/>
          </p:cNvSpPr>
          <p:nvPr/>
        </p:nvSpPr>
        <p:spPr>
          <a:xfrm>
            <a:off x="550862" y="196200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Paper 2 is structured around two literary non-fiction texts linked by the same topic. </a:t>
            </a: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One of the sources will be a 19th century text.</a:t>
            </a: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The focus of the exam questions will be on what the texts are about and how they are written.</a:t>
            </a: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No prior knowledge or understanding outside of either text is required.</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11667552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A4E598A-82A8-9A50-C619-158A4009568F}"/>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5533D13-972D-0D63-38DF-62458D2C6F40}"/>
              </a:ext>
            </a:extLst>
          </p:cNvPr>
          <p:cNvSpPr>
            <a:spLocks noGrp="1"/>
          </p:cNvSpPr>
          <p:nvPr>
            <p:ph type="sldNum" sz="quarter" idx="12"/>
          </p:nvPr>
        </p:nvSpPr>
        <p:spPr/>
        <p:txBody>
          <a:bodyPr/>
          <a:lstStyle/>
          <a:p>
            <a:fld id="{39C6B835-EB63-4AE7-9628-740A286606E4}" type="slidenum">
              <a:rPr lang="en-GB" smtClean="0"/>
              <a:t>50</a:t>
            </a:fld>
            <a:endParaRPr lang="en-GB"/>
          </a:p>
        </p:txBody>
      </p:sp>
      <p:sp>
        <p:nvSpPr>
          <p:cNvPr id="5" name="Title 4">
            <a:extLst>
              <a:ext uri="{FF2B5EF4-FFF2-40B4-BE49-F238E27FC236}">
                <a16:creationId xmlns:a16="http://schemas.microsoft.com/office/drawing/2014/main" id="{2D2E6132-35AC-6034-9936-A7ADBCBF01D9}"/>
              </a:ext>
            </a:extLst>
          </p:cNvPr>
          <p:cNvSpPr>
            <a:spLocks noGrp="1"/>
          </p:cNvSpPr>
          <p:nvPr>
            <p:ph type="title"/>
          </p:nvPr>
        </p:nvSpPr>
        <p:spPr/>
        <p:txBody>
          <a:bodyPr/>
          <a:lstStyle/>
          <a:p>
            <a:r>
              <a:rPr lang="en-GB" dirty="0"/>
              <a:t>6. Comparing perspectives – Question 4</a:t>
            </a:r>
            <a:br>
              <a:rPr lang="en-GB" dirty="0"/>
            </a:br>
            <a:endParaRPr lang="en-GB" dirty="0"/>
          </a:p>
        </p:txBody>
      </p:sp>
    </p:spTree>
    <p:extLst>
      <p:ext uri="{BB962C8B-B14F-4D97-AF65-F5344CB8AC3E}">
        <p14:creationId xmlns:p14="http://schemas.microsoft.com/office/powerpoint/2010/main" val="40158712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470A0D-4B26-9E63-9BA3-395F0A73B13D}"/>
              </a:ext>
            </a:extLst>
          </p:cNvPr>
          <p:cNvSpPr>
            <a:spLocks noGrp="1"/>
          </p:cNvSpPr>
          <p:nvPr>
            <p:ph idx="1"/>
          </p:nvPr>
        </p:nvSpPr>
        <p:spPr/>
        <p:txBody>
          <a:bodyPr/>
          <a:lstStyle/>
          <a:p>
            <a:r>
              <a:rPr lang="en-GB" b="0" dirty="0">
                <a:solidFill>
                  <a:schemeClr val="tx1"/>
                </a:solidFill>
              </a:rPr>
              <a:t>Question 4 is:</a:t>
            </a:r>
          </a:p>
          <a:p>
            <a:pPr marL="285750" indent="-285750">
              <a:buFont typeface="Arial" panose="020B0604020202020204" pitchFamily="34" charset="0"/>
              <a:buChar char="•"/>
            </a:pPr>
            <a:r>
              <a:rPr lang="en-GB" dirty="0">
                <a:solidFill>
                  <a:schemeClr val="tx1"/>
                </a:solidFill>
              </a:rPr>
              <a:t>the most demanding of the reading questions </a:t>
            </a:r>
            <a:r>
              <a:rPr lang="en-GB" b="0" dirty="0">
                <a:solidFill>
                  <a:schemeClr val="tx1"/>
                </a:solidFill>
              </a:rPr>
              <a:t>– a multi-dimensional challenge for students, requiring them to juggle the whole of both sources; demonstrate understanding of the perspectives in both texts; comment on the methods both writers use to convey their perspectives; and reference relevant textual detail</a:t>
            </a:r>
          </a:p>
          <a:p>
            <a:pPr marL="285750" indent="-285750">
              <a:buFont typeface="Arial" panose="020B0604020202020204" pitchFamily="34" charset="0"/>
              <a:buChar char="•"/>
            </a:pPr>
            <a:r>
              <a:rPr lang="en-GB" dirty="0">
                <a:solidFill>
                  <a:schemeClr val="tx1"/>
                </a:solidFill>
              </a:rPr>
              <a:t>more open/broader in focus </a:t>
            </a:r>
            <a:r>
              <a:rPr lang="en-GB" b="0" dirty="0">
                <a:solidFill>
                  <a:schemeClr val="tx1"/>
                </a:solidFill>
              </a:rPr>
              <a:t>(always perspectives, attitudes or feelings) – allows students to select the details which most catch their attention</a:t>
            </a:r>
          </a:p>
          <a:p>
            <a:pPr marL="285750" indent="-285750">
              <a:buFont typeface="Arial" panose="020B0604020202020204" pitchFamily="34" charset="0"/>
              <a:buChar char="•"/>
            </a:pPr>
            <a:r>
              <a:rPr lang="en-GB" dirty="0">
                <a:solidFill>
                  <a:schemeClr val="tx1"/>
                </a:solidFill>
              </a:rPr>
              <a:t>synoptic</a:t>
            </a:r>
            <a:r>
              <a:rPr lang="en-GB" b="0" dirty="0">
                <a:solidFill>
                  <a:schemeClr val="tx1"/>
                </a:solidFill>
              </a:rPr>
              <a:t> – the three preceding reading questions are stepping stones to Question 4 as it builds on the inferential understanding and synthesis of ideas required by Question 2 (the ‘what’), and the exploration of language methods required by Question 3 (the ‘how’). </a:t>
            </a:r>
          </a:p>
          <a:p>
            <a:endParaRPr lang="en-GB" b="0" dirty="0"/>
          </a:p>
        </p:txBody>
      </p:sp>
      <p:sp>
        <p:nvSpPr>
          <p:cNvPr id="3" name="Footer Placeholder 2">
            <a:extLst>
              <a:ext uri="{FF2B5EF4-FFF2-40B4-BE49-F238E27FC236}">
                <a16:creationId xmlns:a16="http://schemas.microsoft.com/office/drawing/2014/main" id="{49B4F88D-9DCC-1541-8F58-E0BB1796546E}"/>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C451113-57CE-BF22-C3BF-08425FE579C1}"/>
              </a:ext>
            </a:extLst>
          </p:cNvPr>
          <p:cNvSpPr>
            <a:spLocks noGrp="1"/>
          </p:cNvSpPr>
          <p:nvPr>
            <p:ph type="sldNum" sz="quarter" idx="12"/>
          </p:nvPr>
        </p:nvSpPr>
        <p:spPr/>
        <p:txBody>
          <a:bodyPr/>
          <a:lstStyle/>
          <a:p>
            <a:fld id="{39C6B835-EB63-4AE7-9628-740A286606E4}" type="slidenum">
              <a:rPr lang="en-GB" smtClean="0"/>
              <a:t>51</a:t>
            </a:fld>
            <a:endParaRPr lang="en-GB"/>
          </a:p>
        </p:txBody>
      </p:sp>
      <p:sp>
        <p:nvSpPr>
          <p:cNvPr id="5" name="Title 4">
            <a:extLst>
              <a:ext uri="{FF2B5EF4-FFF2-40B4-BE49-F238E27FC236}">
                <a16:creationId xmlns:a16="http://schemas.microsoft.com/office/drawing/2014/main" id="{63131288-B3B6-39AA-1282-7EE39420D6B4}"/>
              </a:ext>
            </a:extLst>
          </p:cNvPr>
          <p:cNvSpPr>
            <a:spLocks noGrp="1"/>
          </p:cNvSpPr>
          <p:nvPr>
            <p:ph type="title"/>
          </p:nvPr>
        </p:nvSpPr>
        <p:spPr/>
        <p:txBody>
          <a:bodyPr/>
          <a:lstStyle/>
          <a:p>
            <a:r>
              <a:rPr lang="en-GB" dirty="0"/>
              <a:t>Question 4: What is the question asking students to do?</a:t>
            </a:r>
          </a:p>
        </p:txBody>
      </p:sp>
    </p:spTree>
    <p:extLst>
      <p:ext uri="{BB962C8B-B14F-4D97-AF65-F5344CB8AC3E}">
        <p14:creationId xmlns:p14="http://schemas.microsoft.com/office/powerpoint/2010/main" val="1602575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EA97936-76AB-61E5-D26D-CBB76023AA15}"/>
              </a:ext>
            </a:extLst>
          </p:cNvPr>
          <p:cNvSpPr>
            <a:spLocks noGrp="1"/>
          </p:cNvSpPr>
          <p:nvPr>
            <p:ph idx="1"/>
          </p:nvPr>
        </p:nvSpPr>
        <p:spPr/>
        <p:txBody>
          <a:bodyPr>
            <a:normAutofit/>
          </a:bodyPr>
          <a:lstStyle/>
          <a:p>
            <a:pPr marL="285750" indent="-285750">
              <a:spcAft>
                <a:spcPts val="1800"/>
              </a:spcAft>
              <a:buFont typeface="Arial" panose="020B0604020202020204" pitchFamily="34" charset="0"/>
              <a:buChar char="•"/>
            </a:pPr>
            <a:r>
              <a:rPr lang="en-GB" b="0" dirty="0">
                <a:solidFill>
                  <a:schemeClr val="tx1"/>
                </a:solidFill>
              </a:rPr>
              <a:t>What the writer feels/thinks about attitudes.</a:t>
            </a:r>
          </a:p>
          <a:p>
            <a:pPr marL="285750" indent="-285750">
              <a:spcAft>
                <a:spcPts val="1800"/>
              </a:spcAft>
              <a:buFont typeface="Arial" panose="020B0604020202020204" pitchFamily="34" charset="0"/>
              <a:buChar char="•"/>
            </a:pPr>
            <a:r>
              <a:rPr lang="en-GB" b="0" dirty="0">
                <a:solidFill>
                  <a:schemeClr val="tx1"/>
                </a:solidFill>
              </a:rPr>
              <a:t>What the writer focuses on/draws our attention to.</a:t>
            </a:r>
          </a:p>
          <a:p>
            <a:pPr marL="285750" indent="-285750">
              <a:spcAft>
                <a:spcPts val="1800"/>
              </a:spcAft>
              <a:buFont typeface="Arial" panose="020B0604020202020204" pitchFamily="34" charset="0"/>
              <a:buChar char="•"/>
            </a:pPr>
            <a:r>
              <a:rPr lang="en-GB" b="0" dirty="0">
                <a:solidFill>
                  <a:schemeClr val="tx1"/>
                </a:solidFill>
              </a:rPr>
              <a:t>What the writer is trying to make us feel. </a:t>
            </a:r>
          </a:p>
          <a:p>
            <a:pPr marL="285750" indent="-285750">
              <a:spcAft>
                <a:spcPts val="1800"/>
              </a:spcAft>
              <a:buFont typeface="Arial" panose="020B0604020202020204" pitchFamily="34" charset="0"/>
              <a:buChar char="•"/>
            </a:pPr>
            <a:r>
              <a:rPr lang="en-GB" b="0" dirty="0">
                <a:solidFill>
                  <a:schemeClr val="tx1"/>
                </a:solidFill>
              </a:rPr>
              <a:t>What is the writer’s tone? How do they come across?</a:t>
            </a:r>
          </a:p>
          <a:p>
            <a:pPr marL="285750" indent="-285750">
              <a:spcAft>
                <a:spcPts val="1800"/>
              </a:spcAft>
              <a:buFont typeface="Arial" panose="020B0604020202020204" pitchFamily="34" charset="0"/>
              <a:buChar char="•"/>
            </a:pPr>
            <a:r>
              <a:rPr lang="en-GB" b="0" dirty="0">
                <a:solidFill>
                  <a:schemeClr val="tx1"/>
                </a:solidFill>
              </a:rPr>
              <a:t>Do they have a particular bias towards anything?</a:t>
            </a:r>
          </a:p>
          <a:p>
            <a:pPr marL="285750" indent="-285750">
              <a:spcAft>
                <a:spcPts val="1800"/>
              </a:spcAft>
              <a:buFont typeface="Arial" panose="020B0604020202020204" pitchFamily="34" charset="0"/>
              <a:buChar char="•"/>
            </a:pPr>
            <a:r>
              <a:rPr lang="en-GB" b="0" dirty="0">
                <a:solidFill>
                  <a:schemeClr val="tx1"/>
                </a:solidFill>
              </a:rPr>
              <a:t>What are their opinions?</a:t>
            </a:r>
          </a:p>
          <a:p>
            <a:endParaRPr lang="en-GB" dirty="0"/>
          </a:p>
        </p:txBody>
      </p:sp>
      <p:sp>
        <p:nvSpPr>
          <p:cNvPr id="3" name="Footer Placeholder 2">
            <a:extLst>
              <a:ext uri="{FF2B5EF4-FFF2-40B4-BE49-F238E27FC236}">
                <a16:creationId xmlns:a16="http://schemas.microsoft.com/office/drawing/2014/main" id="{52ECD173-60F7-171D-B945-01ECE5E4B902}"/>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A04A6D98-69CF-ABB7-2AEB-696EC6F91280}"/>
              </a:ext>
            </a:extLst>
          </p:cNvPr>
          <p:cNvSpPr>
            <a:spLocks noGrp="1"/>
          </p:cNvSpPr>
          <p:nvPr>
            <p:ph type="sldNum" sz="quarter" idx="12"/>
          </p:nvPr>
        </p:nvSpPr>
        <p:spPr/>
        <p:txBody>
          <a:bodyPr/>
          <a:lstStyle/>
          <a:p>
            <a:fld id="{39C6B835-EB63-4AE7-9628-740A286606E4}" type="slidenum">
              <a:rPr lang="en-GB" smtClean="0"/>
              <a:t>52</a:t>
            </a:fld>
            <a:endParaRPr lang="en-GB"/>
          </a:p>
        </p:txBody>
      </p:sp>
      <p:sp>
        <p:nvSpPr>
          <p:cNvPr id="5" name="Title 4">
            <a:extLst>
              <a:ext uri="{FF2B5EF4-FFF2-40B4-BE49-F238E27FC236}">
                <a16:creationId xmlns:a16="http://schemas.microsoft.com/office/drawing/2014/main" id="{C168408F-B6BC-53E9-1D00-5C97F82B0AE4}"/>
              </a:ext>
            </a:extLst>
          </p:cNvPr>
          <p:cNvSpPr>
            <a:spLocks noGrp="1"/>
          </p:cNvSpPr>
          <p:nvPr>
            <p:ph type="title"/>
          </p:nvPr>
        </p:nvSpPr>
        <p:spPr/>
        <p:txBody>
          <a:bodyPr/>
          <a:lstStyle/>
          <a:p>
            <a:r>
              <a:rPr lang="en-GB" dirty="0"/>
              <a:t>What do we mean by ‘perspective’?</a:t>
            </a:r>
          </a:p>
        </p:txBody>
      </p:sp>
    </p:spTree>
    <p:extLst>
      <p:ext uri="{BB962C8B-B14F-4D97-AF65-F5344CB8AC3E}">
        <p14:creationId xmlns:p14="http://schemas.microsoft.com/office/powerpoint/2010/main" val="16185562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062FFA-1E04-5CB5-14EA-3E0B6833CD15}"/>
              </a:ext>
            </a:extLst>
          </p:cNvPr>
          <p:cNvSpPr>
            <a:spLocks noGrp="1"/>
          </p:cNvSpPr>
          <p:nvPr>
            <p:ph idx="1"/>
          </p:nvPr>
        </p:nvSpPr>
        <p:spPr/>
        <p:txBody>
          <a:bodyPr>
            <a:normAutofit/>
          </a:bodyPr>
          <a:lstStyle/>
          <a:p>
            <a:endParaRPr lang="en-GB" dirty="0"/>
          </a:p>
          <a:p>
            <a:endParaRPr lang="en-GB" dirty="0"/>
          </a:p>
          <a:p>
            <a:endParaRPr lang="en-GB" dirty="0"/>
          </a:p>
          <a:p>
            <a:endParaRPr lang="en-GB" dirty="0"/>
          </a:p>
          <a:p>
            <a:pPr marL="285750" indent="-285750">
              <a:buFont typeface="Arial" panose="020B0604020202020204" pitchFamily="34" charset="0"/>
              <a:buChar char="•"/>
            </a:pPr>
            <a:r>
              <a:rPr lang="en-GB" b="0" dirty="0">
                <a:solidFill>
                  <a:schemeClr val="tx1"/>
                </a:solidFill>
              </a:rPr>
              <a:t>Exploring how writers create effects is intrinsic to the reading of texts and provides a crucial stepping stone for students to incorporate similar methods in their own writing.</a:t>
            </a:r>
          </a:p>
          <a:p>
            <a:pPr marL="285750" indent="-285750">
              <a:buFont typeface="Arial" panose="020B0604020202020204" pitchFamily="34" charset="0"/>
              <a:buChar char="•"/>
            </a:pPr>
            <a:r>
              <a:rPr lang="en-GB" b="0" dirty="0">
                <a:solidFill>
                  <a:schemeClr val="tx1"/>
                </a:solidFill>
              </a:rPr>
              <a:t>Students need to develop extended responses which incorporate the ‘how’ alongside the ‘what’ – integrating their understanding of ideas and their appreciation of how these have been conveyed by the writer (methods).</a:t>
            </a:r>
          </a:p>
          <a:p>
            <a:endParaRPr lang="en-GB" dirty="0"/>
          </a:p>
        </p:txBody>
      </p:sp>
      <p:sp>
        <p:nvSpPr>
          <p:cNvPr id="3" name="Footer Placeholder 2">
            <a:extLst>
              <a:ext uri="{FF2B5EF4-FFF2-40B4-BE49-F238E27FC236}">
                <a16:creationId xmlns:a16="http://schemas.microsoft.com/office/drawing/2014/main" id="{AA427000-4B01-5611-0661-4B2E2BD9B071}"/>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AB24F419-0818-8051-3941-31813FB74533}"/>
              </a:ext>
            </a:extLst>
          </p:cNvPr>
          <p:cNvSpPr>
            <a:spLocks noGrp="1"/>
          </p:cNvSpPr>
          <p:nvPr>
            <p:ph type="sldNum" sz="quarter" idx="12"/>
          </p:nvPr>
        </p:nvSpPr>
        <p:spPr/>
        <p:txBody>
          <a:bodyPr/>
          <a:lstStyle/>
          <a:p>
            <a:fld id="{39C6B835-EB63-4AE7-9628-740A286606E4}" type="slidenum">
              <a:rPr lang="en-GB" smtClean="0"/>
              <a:t>53</a:t>
            </a:fld>
            <a:endParaRPr lang="en-GB"/>
          </a:p>
        </p:txBody>
      </p:sp>
      <p:sp>
        <p:nvSpPr>
          <p:cNvPr id="5" name="Title 4">
            <a:extLst>
              <a:ext uri="{FF2B5EF4-FFF2-40B4-BE49-F238E27FC236}">
                <a16:creationId xmlns:a16="http://schemas.microsoft.com/office/drawing/2014/main" id="{3E352B30-40AF-0536-785C-794CF375B56A}"/>
              </a:ext>
            </a:extLst>
          </p:cNvPr>
          <p:cNvSpPr>
            <a:spLocks noGrp="1"/>
          </p:cNvSpPr>
          <p:nvPr>
            <p:ph type="title"/>
          </p:nvPr>
        </p:nvSpPr>
        <p:spPr/>
        <p:txBody>
          <a:bodyPr/>
          <a:lstStyle/>
          <a:p>
            <a:r>
              <a:rPr lang="en-GB" dirty="0"/>
              <a:t>Importance of methods</a:t>
            </a:r>
          </a:p>
        </p:txBody>
      </p:sp>
      <p:grpSp>
        <p:nvGrpSpPr>
          <p:cNvPr id="6" name="Group 5">
            <a:extLst>
              <a:ext uri="{FF2B5EF4-FFF2-40B4-BE49-F238E27FC236}">
                <a16:creationId xmlns:a16="http://schemas.microsoft.com/office/drawing/2014/main" id="{A5EE919E-3506-BB62-6C38-C84C313AEC27}"/>
              </a:ext>
            </a:extLst>
          </p:cNvPr>
          <p:cNvGrpSpPr/>
          <p:nvPr/>
        </p:nvGrpSpPr>
        <p:grpSpPr>
          <a:xfrm>
            <a:off x="550799" y="1962000"/>
            <a:ext cx="11090275" cy="1562411"/>
            <a:chOff x="1800225" y="1778"/>
            <a:chExt cx="1159899" cy="753934"/>
          </a:xfrm>
        </p:grpSpPr>
        <p:sp>
          <p:nvSpPr>
            <p:cNvPr id="7" name="Rectangle: Rounded Corners 6">
              <a:extLst>
                <a:ext uri="{FF2B5EF4-FFF2-40B4-BE49-F238E27FC236}">
                  <a16:creationId xmlns:a16="http://schemas.microsoft.com/office/drawing/2014/main" id="{04D79B51-0494-4341-35C4-4FE415699B90}"/>
                </a:ext>
              </a:extLst>
            </p:cNvPr>
            <p:cNvSpPr/>
            <p:nvPr/>
          </p:nvSpPr>
          <p:spPr>
            <a:xfrm>
              <a:off x="1800225" y="1778"/>
              <a:ext cx="1159899" cy="753934"/>
            </a:xfrm>
            <a:prstGeom prst="roundRect">
              <a:avLst/>
            </a:prstGeom>
            <a:solidFill>
              <a:schemeClr val="tx2"/>
            </a:solidFill>
            <a:ln w="25400" cap="flat" cmpd="sng" algn="ctr">
              <a:solidFill>
                <a:srgbClr val="FFFFFE">
                  <a:hueOff val="0"/>
                  <a:satOff val="0"/>
                  <a:lumOff val="0"/>
                  <a:alphaOff val="0"/>
                </a:srgbClr>
              </a:solidFill>
              <a:prstDash val="solid"/>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a:ea typeface="+mn-ea"/>
                <a:cs typeface="+mn-cs"/>
              </a:endParaRPr>
            </a:p>
          </p:txBody>
        </p:sp>
        <p:sp>
          <p:nvSpPr>
            <p:cNvPr id="8" name="Rectangle: Rounded Corners 4">
              <a:extLst>
                <a:ext uri="{FF2B5EF4-FFF2-40B4-BE49-F238E27FC236}">
                  <a16:creationId xmlns:a16="http://schemas.microsoft.com/office/drawing/2014/main" id="{B2A6EA5B-03BD-1FCC-57A8-85C419B70F81}"/>
                </a:ext>
              </a:extLst>
            </p:cNvPr>
            <p:cNvSpPr txBox="1"/>
            <p:nvPr/>
          </p:nvSpPr>
          <p:spPr>
            <a:xfrm>
              <a:off x="1837029" y="38582"/>
              <a:ext cx="1087357" cy="680326"/>
            </a:xfrm>
            <a:prstGeom prst="rect">
              <a:avLst/>
            </a:prstGeom>
            <a:noFill/>
            <a:ln>
              <a:noFill/>
            </a:ln>
            <a:effectLst/>
          </p:spPr>
          <p:txBody>
            <a:bodyPr spcFirstLastPara="0" vert="horz" wrap="square" lIns="53340" tIns="53340" rIns="53340" bIns="53340" numCol="1" spcCol="1270" anchor="ctr" anchorCtr="0">
              <a:noAutofit/>
            </a:bodyPr>
            <a:lstStyle/>
            <a:p>
              <a:pPr marL="0" marR="0" lvl="0" indent="0" defTabSz="457200" eaLnBrk="1" fontAlgn="auto" latinLnBrk="0" hangingPunct="1">
                <a:lnSpc>
                  <a:spcPct val="100000"/>
                </a:lnSpc>
                <a:spcBef>
                  <a:spcPts val="0"/>
                </a:spcBef>
                <a:spcAft>
                  <a:spcPts val="0"/>
                </a:spcAft>
                <a:buClrTx/>
                <a:buSzTx/>
                <a:buFontTx/>
                <a:buNone/>
                <a:tabLst/>
                <a:defRPr/>
              </a:pPr>
              <a:r>
                <a:rPr lang="en-GB" kern="0" dirty="0">
                  <a:solidFill>
                    <a:srgbClr val="FFFFFF"/>
                  </a:solidFill>
                </a:rPr>
                <a:t>“</a:t>
              </a:r>
              <a:r>
                <a:rPr kumimoji="0" lang="en-GB" sz="1800" b="0" i="0" u="none" strike="noStrike" kern="0" cap="none" spc="0" normalizeH="0" baseline="0" noProof="0" dirty="0">
                  <a:ln>
                    <a:noFill/>
                  </a:ln>
                  <a:solidFill>
                    <a:srgbClr val="FFFFFF"/>
                  </a:solidFill>
                  <a:effectLst/>
                  <a:uLnTx/>
                  <a:uFillTx/>
                  <a:ea typeface="+mn-ea"/>
                  <a:cs typeface="+mn-cs"/>
                </a:rPr>
                <a:t>There are still some students who do not address the ‘how’ in this question, and their marks are reduced as a result. Exploring the methods used by the writers is an integral and necessary strand and students should be prepared for this requirement.”</a:t>
              </a:r>
            </a:p>
            <a:p>
              <a:pPr lvl="0" algn="r" defTabSz="457200">
                <a:defRPr/>
              </a:pPr>
              <a:r>
                <a:rPr kumimoji="0" lang="en-GB" sz="1800" b="0" i="0" u="none" strike="noStrike" kern="0" cap="none" spc="0" normalizeH="0" baseline="0" noProof="0" dirty="0">
                  <a:ln>
                    <a:noFill/>
                  </a:ln>
                  <a:solidFill>
                    <a:srgbClr val="FFFFFF"/>
                  </a:solidFill>
                  <a:effectLst/>
                  <a:uLnTx/>
                  <a:uFillTx/>
                  <a:ea typeface="+mn-ea"/>
                  <a:cs typeface="+mn-cs"/>
                </a:rPr>
                <a:t>(</a:t>
              </a:r>
              <a:r>
                <a:rPr kumimoji="0" lang="en-GB" sz="1800" b="0" i="1" u="none" strike="noStrike" kern="0" cap="none" spc="0" normalizeH="0" baseline="0" noProof="0" dirty="0">
                  <a:ln>
                    <a:noFill/>
                  </a:ln>
                  <a:solidFill>
                    <a:srgbClr val="FFFFFF"/>
                  </a:solidFill>
                  <a:effectLst/>
                  <a:uLnTx/>
                  <a:uFillTx/>
                  <a:ea typeface="+mn-ea"/>
                  <a:cs typeface="+mn-cs"/>
                </a:rPr>
                <a:t>Report on the examination</a:t>
              </a:r>
              <a:r>
                <a:rPr kumimoji="0" lang="en-GB" sz="1800" b="0" u="none" strike="noStrike" kern="0" cap="none" spc="0" normalizeH="0" baseline="0" noProof="0" dirty="0">
                  <a:ln>
                    <a:noFill/>
                  </a:ln>
                  <a:solidFill>
                    <a:srgbClr val="FFFFFF"/>
                  </a:solidFill>
                  <a:effectLst/>
                  <a:uLnTx/>
                  <a:uFillTx/>
                  <a:ea typeface="+mn-ea"/>
                  <a:cs typeface="+mn-cs"/>
                </a:rPr>
                <a:t>,</a:t>
              </a:r>
              <a:r>
                <a:rPr kumimoji="0" lang="en-GB" sz="1800" b="0" i="1" u="none" strike="noStrike" kern="0" cap="none" spc="0" normalizeH="0" baseline="0" noProof="0" dirty="0">
                  <a:ln>
                    <a:noFill/>
                  </a:ln>
                  <a:solidFill>
                    <a:srgbClr val="FFFFFF"/>
                  </a:solidFill>
                  <a:effectLst/>
                  <a:uLnTx/>
                  <a:uFillTx/>
                  <a:ea typeface="+mn-ea"/>
                  <a:cs typeface="+mn-cs"/>
                </a:rPr>
                <a:t> </a:t>
              </a:r>
              <a:r>
                <a:rPr lang="en-GB" kern="0" dirty="0">
                  <a:solidFill>
                    <a:srgbClr val="FFFFFF"/>
                  </a:solidFill>
                </a:rPr>
                <a:t>June 2019</a:t>
              </a:r>
              <a:r>
                <a:rPr kumimoji="0" lang="en-GB" sz="1800" b="0" i="0" u="none" strike="noStrike" kern="0" cap="none" spc="0" normalizeH="0" baseline="0" noProof="0" dirty="0">
                  <a:ln>
                    <a:noFill/>
                  </a:ln>
                  <a:solidFill>
                    <a:srgbClr val="FFFFFF"/>
                  </a:solidFill>
                  <a:effectLst/>
                  <a:uLnTx/>
                  <a:uFillTx/>
                  <a:ea typeface="+mn-ea"/>
                  <a:cs typeface="+mn-cs"/>
                </a:rPr>
                <a:t>)</a:t>
              </a:r>
            </a:p>
          </p:txBody>
        </p:sp>
      </p:grpSp>
    </p:spTree>
    <p:extLst>
      <p:ext uri="{BB962C8B-B14F-4D97-AF65-F5344CB8AC3E}">
        <p14:creationId xmlns:p14="http://schemas.microsoft.com/office/powerpoint/2010/main" val="3412337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8D9DF2-24F5-CCB9-371B-6D7D7143282C}"/>
              </a:ext>
            </a:extLst>
          </p:cNvPr>
          <p:cNvSpPr>
            <a:spLocks noGrp="1"/>
          </p:cNvSpPr>
          <p:nvPr>
            <p:ph idx="1"/>
          </p:nvPr>
        </p:nvSpPr>
        <p:spPr/>
        <p:txBody>
          <a:bodyPr>
            <a:normAutofit/>
          </a:bodyPr>
          <a:lstStyle/>
          <a:p>
            <a:r>
              <a:rPr lang="en-GB" b="0" dirty="0">
                <a:solidFill>
                  <a:schemeClr val="tx1"/>
                </a:solidFill>
              </a:rPr>
              <a:t>Anything which </a:t>
            </a:r>
            <a:r>
              <a:rPr lang="en-GB" dirty="0">
                <a:solidFill>
                  <a:schemeClr val="tx1"/>
                </a:solidFill>
              </a:rPr>
              <a:t>indicates </a:t>
            </a:r>
            <a:r>
              <a:rPr lang="en-GB" b="0" dirty="0">
                <a:solidFill>
                  <a:schemeClr val="tx1"/>
                </a:solidFill>
              </a:rPr>
              <a:t>the </a:t>
            </a:r>
            <a:r>
              <a:rPr lang="en-GB" dirty="0">
                <a:solidFill>
                  <a:schemeClr val="tx1"/>
                </a:solidFill>
              </a:rPr>
              <a:t>writer</a:t>
            </a:r>
            <a:r>
              <a:rPr lang="en-GB" b="0" dirty="0">
                <a:solidFill>
                  <a:schemeClr val="tx1"/>
                </a:solidFill>
              </a:rPr>
              <a:t> at work. This can include: </a:t>
            </a:r>
          </a:p>
          <a:p>
            <a:pPr marL="285750" indent="-285750">
              <a:buFont typeface="Arial" panose="020B0604020202020204" pitchFamily="34" charset="0"/>
              <a:buChar char="•"/>
            </a:pPr>
            <a:r>
              <a:rPr lang="en-GB" b="0" dirty="0">
                <a:solidFill>
                  <a:schemeClr val="tx1"/>
                </a:solidFill>
              </a:rPr>
              <a:t>language features and techniques</a:t>
            </a:r>
          </a:p>
          <a:p>
            <a:pPr marL="285750" indent="-285750">
              <a:buFont typeface="Arial" panose="020B0604020202020204" pitchFamily="34" charset="0"/>
              <a:buChar char="•"/>
            </a:pPr>
            <a:r>
              <a:rPr lang="en-GB" b="0" dirty="0">
                <a:solidFill>
                  <a:schemeClr val="tx1"/>
                </a:solidFill>
              </a:rPr>
              <a:t>structural features</a:t>
            </a:r>
          </a:p>
          <a:p>
            <a:pPr marL="285750" indent="-285750">
              <a:buFont typeface="Arial" panose="020B0604020202020204" pitchFamily="34" charset="0"/>
              <a:buChar char="•"/>
            </a:pPr>
            <a:r>
              <a:rPr lang="en-GB" b="0" dirty="0">
                <a:solidFill>
                  <a:schemeClr val="tx1"/>
                </a:solidFill>
              </a:rPr>
              <a:t>narrative perspective</a:t>
            </a:r>
          </a:p>
          <a:p>
            <a:pPr marL="285750" indent="-285750">
              <a:buFont typeface="Arial" panose="020B0604020202020204" pitchFamily="34" charset="0"/>
              <a:buChar char="•"/>
            </a:pPr>
            <a:r>
              <a:rPr lang="en-GB" b="0" dirty="0">
                <a:solidFill>
                  <a:schemeClr val="tx1"/>
                </a:solidFill>
              </a:rPr>
              <a:t>tone, style and register</a:t>
            </a:r>
          </a:p>
          <a:p>
            <a:pPr marL="285750" indent="-285750">
              <a:buFont typeface="Arial" panose="020B0604020202020204" pitchFamily="34" charset="0"/>
              <a:buChar char="•"/>
            </a:pPr>
            <a:r>
              <a:rPr lang="en-GB" b="0" dirty="0">
                <a:solidFill>
                  <a:schemeClr val="tx1"/>
                </a:solidFill>
              </a:rPr>
              <a:t>sentences and punctuation</a:t>
            </a:r>
          </a:p>
          <a:p>
            <a:pPr marL="285750" indent="-285750">
              <a:buFont typeface="Arial" panose="020B0604020202020204" pitchFamily="34" charset="0"/>
              <a:buChar char="•"/>
            </a:pPr>
            <a:r>
              <a:rPr lang="en-GB" b="0" dirty="0">
                <a:solidFill>
                  <a:schemeClr val="tx1"/>
                </a:solidFill>
              </a:rPr>
              <a:t>use of titles or subheadings</a:t>
            </a:r>
          </a:p>
          <a:p>
            <a:pPr marL="285750" indent="-285750">
              <a:buFont typeface="Arial" panose="020B0604020202020204" pitchFamily="34" charset="0"/>
              <a:buChar char="•"/>
            </a:pPr>
            <a:r>
              <a:rPr lang="en-GB" b="0" dirty="0">
                <a:solidFill>
                  <a:schemeClr val="tx1"/>
                </a:solidFill>
              </a:rPr>
              <a:t>words and phrases.</a:t>
            </a:r>
          </a:p>
          <a:p>
            <a:endParaRPr lang="en-GB" dirty="0"/>
          </a:p>
        </p:txBody>
      </p:sp>
      <p:sp>
        <p:nvSpPr>
          <p:cNvPr id="3" name="Footer Placeholder 2">
            <a:extLst>
              <a:ext uri="{FF2B5EF4-FFF2-40B4-BE49-F238E27FC236}">
                <a16:creationId xmlns:a16="http://schemas.microsoft.com/office/drawing/2014/main" id="{A034C260-13C2-EC4C-96CD-16CB154430D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879A19C6-67DC-CE43-2E0C-BAD3A45A824F}"/>
              </a:ext>
            </a:extLst>
          </p:cNvPr>
          <p:cNvSpPr>
            <a:spLocks noGrp="1"/>
          </p:cNvSpPr>
          <p:nvPr>
            <p:ph type="sldNum" sz="quarter" idx="12"/>
          </p:nvPr>
        </p:nvSpPr>
        <p:spPr/>
        <p:txBody>
          <a:bodyPr/>
          <a:lstStyle/>
          <a:p>
            <a:fld id="{39C6B835-EB63-4AE7-9628-740A286606E4}" type="slidenum">
              <a:rPr lang="en-GB" smtClean="0"/>
              <a:t>54</a:t>
            </a:fld>
            <a:endParaRPr lang="en-GB"/>
          </a:p>
        </p:txBody>
      </p:sp>
      <p:sp>
        <p:nvSpPr>
          <p:cNvPr id="5" name="Title 4">
            <a:extLst>
              <a:ext uri="{FF2B5EF4-FFF2-40B4-BE49-F238E27FC236}">
                <a16:creationId xmlns:a16="http://schemas.microsoft.com/office/drawing/2014/main" id="{625F0802-8367-5A4E-FBD4-6B5892E0937B}"/>
              </a:ext>
            </a:extLst>
          </p:cNvPr>
          <p:cNvSpPr>
            <a:spLocks noGrp="1"/>
          </p:cNvSpPr>
          <p:nvPr>
            <p:ph type="title"/>
          </p:nvPr>
        </p:nvSpPr>
        <p:spPr/>
        <p:txBody>
          <a:bodyPr/>
          <a:lstStyle/>
          <a:p>
            <a:r>
              <a:rPr lang="en-GB" dirty="0"/>
              <a:t>What are methods?</a:t>
            </a:r>
          </a:p>
        </p:txBody>
      </p:sp>
    </p:spTree>
    <p:extLst>
      <p:ext uri="{BB962C8B-B14F-4D97-AF65-F5344CB8AC3E}">
        <p14:creationId xmlns:p14="http://schemas.microsoft.com/office/powerpoint/2010/main" val="41994649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837285-D783-0F29-5513-DE45EB1B6F66}"/>
              </a:ext>
            </a:extLst>
          </p:cNvPr>
          <p:cNvSpPr>
            <a:spLocks noGrp="1"/>
          </p:cNvSpPr>
          <p:nvPr>
            <p:ph idx="1"/>
          </p:nvPr>
        </p:nvSpPr>
        <p:spPr>
          <a:xfrm>
            <a:off x="550863" y="1962867"/>
            <a:ext cx="11090275" cy="4009308"/>
          </a:xfrm>
        </p:spPr>
        <p:txBody>
          <a:bodyPr>
            <a:normAutofit lnSpcReduction="10000"/>
          </a:bodyPr>
          <a:lstStyle/>
          <a:p>
            <a:r>
              <a:rPr lang="en-GB" dirty="0">
                <a:solidFill>
                  <a:schemeClr val="tx1"/>
                </a:solidFill>
              </a:rPr>
              <a:t>Level 1 to Level 2:</a:t>
            </a:r>
          </a:p>
          <a:p>
            <a:r>
              <a:rPr lang="en-GB" b="0" dirty="0">
                <a:solidFill>
                  <a:schemeClr val="tx1"/>
                </a:solidFill>
              </a:rPr>
              <a:t>Ensure methods are not just identified, but their purpose and effect are commented upon too.</a:t>
            </a:r>
          </a:p>
          <a:p>
            <a:endParaRPr lang="en-GB" dirty="0">
              <a:solidFill>
                <a:schemeClr val="tx1"/>
              </a:solidFill>
            </a:endParaRPr>
          </a:p>
          <a:p>
            <a:r>
              <a:rPr lang="en-GB" dirty="0">
                <a:solidFill>
                  <a:schemeClr val="tx1"/>
                </a:solidFill>
              </a:rPr>
              <a:t>Level 2 to Level 3:</a:t>
            </a:r>
          </a:p>
          <a:p>
            <a:r>
              <a:rPr lang="en-GB" b="0" dirty="0">
                <a:solidFill>
                  <a:schemeClr val="tx1"/>
                </a:solidFill>
              </a:rPr>
              <a:t>Ensure methods are explained fully, contextualising the comments on effect and linking them to the focus of the question in order to show a clear understanding of ideas.</a:t>
            </a:r>
          </a:p>
          <a:p>
            <a:endParaRPr lang="en-GB" dirty="0">
              <a:solidFill>
                <a:schemeClr val="tx1"/>
              </a:solidFill>
            </a:endParaRPr>
          </a:p>
          <a:p>
            <a:r>
              <a:rPr lang="en-GB" dirty="0">
                <a:solidFill>
                  <a:schemeClr val="tx1"/>
                </a:solidFill>
              </a:rPr>
              <a:t>Level 3 to Level 4:</a:t>
            </a:r>
          </a:p>
          <a:p>
            <a:r>
              <a:rPr lang="en-GB" b="0" dirty="0">
                <a:solidFill>
                  <a:schemeClr val="tx1"/>
                </a:solidFill>
              </a:rPr>
              <a:t>Analyse methods in detail, making explicit how the method is used by the writer to create particular effects and linking these effects to the understanding of ideas and perspectives within the text.</a:t>
            </a:r>
          </a:p>
          <a:p>
            <a:endParaRPr lang="en-GB" b="0" dirty="0"/>
          </a:p>
        </p:txBody>
      </p:sp>
      <p:sp>
        <p:nvSpPr>
          <p:cNvPr id="3" name="Footer Placeholder 2">
            <a:extLst>
              <a:ext uri="{FF2B5EF4-FFF2-40B4-BE49-F238E27FC236}">
                <a16:creationId xmlns:a16="http://schemas.microsoft.com/office/drawing/2014/main" id="{99303CAE-4092-BD0B-6EE2-E2FFBD4FDC6D}"/>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F8D40DE5-FA6E-B438-C47D-D3441A208BEB}"/>
              </a:ext>
            </a:extLst>
          </p:cNvPr>
          <p:cNvSpPr>
            <a:spLocks noGrp="1"/>
          </p:cNvSpPr>
          <p:nvPr>
            <p:ph type="sldNum" sz="quarter" idx="12"/>
          </p:nvPr>
        </p:nvSpPr>
        <p:spPr/>
        <p:txBody>
          <a:bodyPr/>
          <a:lstStyle/>
          <a:p>
            <a:fld id="{39C6B835-EB63-4AE7-9628-740A286606E4}" type="slidenum">
              <a:rPr lang="en-GB" smtClean="0"/>
              <a:t>55</a:t>
            </a:fld>
            <a:endParaRPr lang="en-GB"/>
          </a:p>
        </p:txBody>
      </p:sp>
      <p:sp>
        <p:nvSpPr>
          <p:cNvPr id="5" name="Title 4">
            <a:extLst>
              <a:ext uri="{FF2B5EF4-FFF2-40B4-BE49-F238E27FC236}">
                <a16:creationId xmlns:a16="http://schemas.microsoft.com/office/drawing/2014/main" id="{DD934CD0-B12B-B6FA-01A4-16564F29EA81}"/>
              </a:ext>
            </a:extLst>
          </p:cNvPr>
          <p:cNvSpPr>
            <a:spLocks noGrp="1"/>
          </p:cNvSpPr>
          <p:nvPr>
            <p:ph type="title"/>
          </p:nvPr>
        </p:nvSpPr>
        <p:spPr/>
        <p:txBody>
          <a:bodyPr/>
          <a:lstStyle/>
          <a:p>
            <a:r>
              <a:rPr lang="en-GB" dirty="0"/>
              <a:t>Methods: Progression through the levels</a:t>
            </a:r>
          </a:p>
        </p:txBody>
      </p:sp>
    </p:spTree>
    <p:extLst>
      <p:ext uri="{BB962C8B-B14F-4D97-AF65-F5344CB8AC3E}">
        <p14:creationId xmlns:p14="http://schemas.microsoft.com/office/powerpoint/2010/main" val="38775629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A7AF8-542E-8AA8-2E55-0D9BBF64F537}"/>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Please turn to page 25 of the </a:t>
            </a:r>
            <a:r>
              <a:rPr lang="en-GB" b="0" i="1" dirty="0">
                <a:solidFill>
                  <a:schemeClr val="tx1"/>
                </a:solidFill>
              </a:rPr>
              <a:t>Activities booklet</a:t>
            </a:r>
            <a:r>
              <a:rPr lang="en-GB" b="0" dirty="0">
                <a:solidFill>
                  <a:schemeClr val="tx1"/>
                </a:solidFill>
              </a:rPr>
              <a:t>.</a:t>
            </a:r>
          </a:p>
          <a:p>
            <a:pPr marL="285750" indent="-285750">
              <a:buFont typeface="Arial" panose="020B0604020202020204" pitchFamily="34" charset="0"/>
              <a:buChar char="•"/>
            </a:pPr>
            <a:endParaRPr lang="en-GB" b="0" i="1" dirty="0">
              <a:solidFill>
                <a:schemeClr val="tx1"/>
              </a:solidFill>
            </a:endParaRPr>
          </a:p>
          <a:p>
            <a:pPr marL="285750" indent="-285750">
              <a:buFont typeface="Arial" panose="020B0604020202020204" pitchFamily="34" charset="0"/>
              <a:buChar char="•"/>
            </a:pPr>
            <a:r>
              <a:rPr lang="en-GB" b="0" dirty="0">
                <a:solidFill>
                  <a:schemeClr val="tx1"/>
                </a:solidFill>
              </a:rPr>
              <a:t>When complete, you can cross-reference your answers against the commentaries provided on page 40 of your </a:t>
            </a:r>
            <a:r>
              <a:rPr lang="en-GB" b="0" i="1" dirty="0">
                <a:solidFill>
                  <a:schemeClr val="tx1"/>
                </a:solidFill>
              </a:rPr>
              <a:t>Handouts booklet</a:t>
            </a:r>
            <a:r>
              <a:rPr lang="en-GB" b="0" dirty="0">
                <a:solidFill>
                  <a:schemeClr val="tx1"/>
                </a:solidFill>
              </a:rPr>
              <a:t>. </a:t>
            </a:r>
          </a:p>
          <a:p>
            <a:endParaRPr lang="en-GB" dirty="0"/>
          </a:p>
        </p:txBody>
      </p:sp>
      <p:sp>
        <p:nvSpPr>
          <p:cNvPr id="3" name="Footer Placeholder 2">
            <a:extLst>
              <a:ext uri="{FF2B5EF4-FFF2-40B4-BE49-F238E27FC236}">
                <a16:creationId xmlns:a16="http://schemas.microsoft.com/office/drawing/2014/main" id="{3373FD14-C713-870B-F475-B75B67E9C68F}"/>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8D94283-6C19-E4AB-5279-7984AEDA03B4}"/>
              </a:ext>
            </a:extLst>
          </p:cNvPr>
          <p:cNvSpPr>
            <a:spLocks noGrp="1"/>
          </p:cNvSpPr>
          <p:nvPr>
            <p:ph type="sldNum" sz="quarter" idx="12"/>
          </p:nvPr>
        </p:nvSpPr>
        <p:spPr/>
        <p:txBody>
          <a:bodyPr/>
          <a:lstStyle/>
          <a:p>
            <a:fld id="{39C6B835-EB63-4AE7-9628-740A286606E4}" type="slidenum">
              <a:rPr lang="en-GB" smtClean="0"/>
              <a:t>56</a:t>
            </a:fld>
            <a:endParaRPr lang="en-GB"/>
          </a:p>
        </p:txBody>
      </p:sp>
      <p:sp>
        <p:nvSpPr>
          <p:cNvPr id="5" name="Title 4">
            <a:extLst>
              <a:ext uri="{FF2B5EF4-FFF2-40B4-BE49-F238E27FC236}">
                <a16:creationId xmlns:a16="http://schemas.microsoft.com/office/drawing/2014/main" id="{7791998C-6B65-76F2-FBB8-B933C418A0A0}"/>
              </a:ext>
            </a:extLst>
          </p:cNvPr>
          <p:cNvSpPr>
            <a:spLocks noGrp="1"/>
          </p:cNvSpPr>
          <p:nvPr>
            <p:ph type="title"/>
          </p:nvPr>
        </p:nvSpPr>
        <p:spPr/>
        <p:txBody>
          <a:bodyPr/>
          <a:lstStyle/>
          <a:p>
            <a:r>
              <a:rPr lang="en-GB" dirty="0"/>
              <a:t>Activity 17: Incorporating methods</a:t>
            </a:r>
          </a:p>
        </p:txBody>
      </p:sp>
    </p:spTree>
    <p:extLst>
      <p:ext uri="{BB962C8B-B14F-4D97-AF65-F5344CB8AC3E}">
        <p14:creationId xmlns:p14="http://schemas.microsoft.com/office/powerpoint/2010/main" val="355709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845E1-2C3B-F001-D91D-1E94FADE2D28}"/>
              </a:ext>
            </a:extLst>
          </p:cNvPr>
          <p:cNvSpPr>
            <a:spLocks noGrp="1"/>
          </p:cNvSpPr>
          <p:nvPr>
            <p:ph idx="1"/>
          </p:nvPr>
        </p:nvSpPr>
        <p:spPr>
          <a:xfrm>
            <a:off x="550863" y="1962867"/>
            <a:ext cx="11090275" cy="4116920"/>
          </a:xfrm>
        </p:spPr>
        <p:txBody>
          <a:bodyPr>
            <a:normAutofit/>
          </a:bodyPr>
          <a:lstStyle/>
          <a:p>
            <a:pPr marL="285750" indent="-285750">
              <a:buFont typeface="Arial" panose="020B0604020202020204" pitchFamily="34" charset="0"/>
              <a:buChar char="•"/>
            </a:pPr>
            <a:r>
              <a:rPr lang="en-GB" sz="1900" b="0" dirty="0">
                <a:solidFill>
                  <a:schemeClr val="tx1"/>
                </a:solidFill>
              </a:rPr>
              <a:t>Practise selecting ‘multi-purpose’ textual details from texts which provide opportunities for commenting on both ideas and methods.</a:t>
            </a:r>
          </a:p>
          <a:p>
            <a:pPr marL="285750" indent="-285750">
              <a:buFont typeface="Arial" panose="020B0604020202020204" pitchFamily="34" charset="0"/>
              <a:buChar char="•"/>
            </a:pPr>
            <a:r>
              <a:rPr lang="en-GB" sz="1900" b="0" dirty="0">
                <a:solidFill>
                  <a:schemeClr val="tx1"/>
                </a:solidFill>
              </a:rPr>
              <a:t>Encourage students to use each quotation they select as the basis for a comment on method as well as to show understanding of ideas.</a:t>
            </a:r>
          </a:p>
          <a:p>
            <a:pPr marL="285750" indent="-285750">
              <a:buFont typeface="Arial" panose="020B0604020202020204" pitchFamily="34" charset="0"/>
              <a:buChar char="•"/>
            </a:pPr>
            <a:r>
              <a:rPr lang="en-GB" sz="1900" b="0" dirty="0">
                <a:solidFill>
                  <a:schemeClr val="tx1"/>
                </a:solidFill>
              </a:rPr>
              <a:t>Explore as wide a range of methods as possible, looking beyond the usual language features to consider tone, register and narrative perspective etc.</a:t>
            </a:r>
          </a:p>
          <a:p>
            <a:pPr marL="285750" indent="-285750">
              <a:buFont typeface="Arial" panose="020B0604020202020204" pitchFamily="34" charset="0"/>
              <a:buChar char="•"/>
            </a:pPr>
            <a:r>
              <a:rPr lang="en-GB" sz="1900" b="0" dirty="0">
                <a:solidFill>
                  <a:schemeClr val="tx1"/>
                </a:solidFill>
              </a:rPr>
              <a:t>Use diverse source material including poetry, plays, fiction and non-fiction to explore a range of different methods.</a:t>
            </a:r>
          </a:p>
          <a:p>
            <a:pPr marL="285750" indent="-285750">
              <a:buFont typeface="Arial" panose="020B0604020202020204" pitchFamily="34" charset="0"/>
              <a:buChar char="•"/>
            </a:pPr>
            <a:r>
              <a:rPr lang="en-GB" sz="1900" b="0" dirty="0">
                <a:solidFill>
                  <a:schemeClr val="tx1"/>
                </a:solidFill>
              </a:rPr>
              <a:t>Give students opportunities to practise using the methods identified in texts in their own writing, reproducing similar effects or adapting the methods to create very different effects.</a:t>
            </a:r>
          </a:p>
          <a:p>
            <a:endParaRPr lang="en-GB" dirty="0"/>
          </a:p>
        </p:txBody>
      </p:sp>
      <p:sp>
        <p:nvSpPr>
          <p:cNvPr id="3" name="Footer Placeholder 2">
            <a:extLst>
              <a:ext uri="{FF2B5EF4-FFF2-40B4-BE49-F238E27FC236}">
                <a16:creationId xmlns:a16="http://schemas.microsoft.com/office/drawing/2014/main" id="{3D55A9E4-4295-2F13-FDF4-F8BD533104C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D5E42949-F8AC-9D77-1902-5FBC475A731D}"/>
              </a:ext>
            </a:extLst>
          </p:cNvPr>
          <p:cNvSpPr>
            <a:spLocks noGrp="1"/>
          </p:cNvSpPr>
          <p:nvPr>
            <p:ph type="sldNum" sz="quarter" idx="12"/>
          </p:nvPr>
        </p:nvSpPr>
        <p:spPr/>
        <p:txBody>
          <a:bodyPr/>
          <a:lstStyle/>
          <a:p>
            <a:fld id="{39C6B835-EB63-4AE7-9628-740A286606E4}" type="slidenum">
              <a:rPr lang="en-GB" smtClean="0"/>
              <a:t>57</a:t>
            </a:fld>
            <a:endParaRPr lang="en-GB"/>
          </a:p>
        </p:txBody>
      </p:sp>
      <p:sp>
        <p:nvSpPr>
          <p:cNvPr id="5" name="Title 4">
            <a:extLst>
              <a:ext uri="{FF2B5EF4-FFF2-40B4-BE49-F238E27FC236}">
                <a16:creationId xmlns:a16="http://schemas.microsoft.com/office/drawing/2014/main" id="{A3669CFF-2215-E20D-9609-DAA89D8122D5}"/>
              </a:ext>
            </a:extLst>
          </p:cNvPr>
          <p:cNvSpPr>
            <a:spLocks noGrp="1"/>
          </p:cNvSpPr>
          <p:nvPr>
            <p:ph type="title"/>
          </p:nvPr>
        </p:nvSpPr>
        <p:spPr/>
        <p:txBody>
          <a:bodyPr/>
          <a:lstStyle/>
          <a:p>
            <a:r>
              <a:rPr lang="en-GB" dirty="0"/>
              <a:t>Implications for teaching and learning</a:t>
            </a:r>
          </a:p>
        </p:txBody>
      </p:sp>
    </p:spTree>
    <p:extLst>
      <p:ext uri="{BB962C8B-B14F-4D97-AF65-F5344CB8AC3E}">
        <p14:creationId xmlns:p14="http://schemas.microsoft.com/office/powerpoint/2010/main" val="20765517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E1FD673-E77F-A7D2-C118-CF3EB29C5F17}"/>
              </a:ext>
            </a:extLst>
          </p:cNvPr>
          <p:cNvSpPr>
            <a:spLocks noGrp="1"/>
          </p:cNvSpPr>
          <p:nvPr>
            <p:ph idx="1"/>
          </p:nvPr>
        </p:nvSpPr>
        <p:spPr/>
        <p:txBody>
          <a:bodyPr>
            <a:normAutofit lnSpcReduction="10000"/>
          </a:bodyPr>
          <a:lstStyle/>
          <a:p>
            <a:pPr marL="285750" indent="-285750">
              <a:buFont typeface="Arial" panose="020B0604020202020204" pitchFamily="34" charset="0"/>
              <a:buChar char="•"/>
              <a:tabLst>
                <a:tab pos="1879600" algn="l"/>
              </a:tabLst>
            </a:pPr>
            <a:r>
              <a:rPr lang="en-GB" b="0" dirty="0">
                <a:solidFill>
                  <a:schemeClr val="tx1"/>
                </a:solidFill>
              </a:rPr>
              <a:t>Structure is an underused method in students’ responses to Question 4.</a:t>
            </a:r>
          </a:p>
          <a:p>
            <a:pPr marL="285750" indent="-285750">
              <a:buFont typeface="Arial" panose="020B0604020202020204" pitchFamily="34" charset="0"/>
              <a:buChar char="•"/>
            </a:pPr>
            <a:r>
              <a:rPr lang="en-GB" b="0" dirty="0">
                <a:solidFill>
                  <a:schemeClr val="tx1"/>
                </a:solidFill>
              </a:rPr>
              <a:t>It can provide an interesting way in to the text when exploring perspectives.</a:t>
            </a:r>
          </a:p>
          <a:p>
            <a:pPr marL="285750" indent="-285750">
              <a:buFont typeface="Arial" panose="020B0604020202020204" pitchFamily="34" charset="0"/>
              <a:buChar char="•"/>
            </a:pPr>
            <a:r>
              <a:rPr lang="en-GB" b="0" dirty="0">
                <a:solidFill>
                  <a:schemeClr val="tx1"/>
                </a:solidFill>
              </a:rPr>
              <a:t>Teaching structure for Paper 2 supplements students’ knowledge and understanding of other aspects of writing and reading.</a:t>
            </a:r>
          </a:p>
          <a:p>
            <a:pPr marL="285750" indent="-285750">
              <a:buFont typeface="Arial" panose="020B0604020202020204" pitchFamily="34" charset="0"/>
              <a:buChar char="•"/>
            </a:pPr>
            <a:r>
              <a:rPr lang="en-GB" b="0" dirty="0">
                <a:solidFill>
                  <a:schemeClr val="tx1"/>
                </a:solidFill>
              </a:rPr>
              <a:t>In the exam, students are provided with an extract (or ‘scene’) which is part of the full text’s narrative ‘spine’. </a:t>
            </a:r>
          </a:p>
          <a:p>
            <a:pPr marL="285750" indent="-285750">
              <a:buFont typeface="Arial" panose="020B0604020202020204" pitchFamily="34" charset="0"/>
              <a:buChar char="•"/>
            </a:pPr>
            <a:r>
              <a:rPr lang="en-GB" b="0" dirty="0">
                <a:solidFill>
                  <a:schemeClr val="tx1"/>
                </a:solidFill>
              </a:rPr>
              <a:t>The extract is part of a text that takes place at a particular time and location during which the narrator, character (or number of characters) will face a moment of crisis and/or learn something that carries them forward or alters their perspective somehow. </a:t>
            </a:r>
          </a:p>
          <a:p>
            <a:endParaRPr lang="en-GB" b="0" dirty="0">
              <a:solidFill>
                <a:schemeClr val="tx1"/>
              </a:solidFill>
            </a:endParaRPr>
          </a:p>
          <a:p>
            <a:r>
              <a:rPr lang="en-GB" b="0" dirty="0">
                <a:solidFill>
                  <a:schemeClr val="tx1"/>
                </a:solidFill>
              </a:rPr>
              <a:t>See the next slide for examples.</a:t>
            </a:r>
          </a:p>
          <a:p>
            <a:endParaRPr lang="en-GB" dirty="0"/>
          </a:p>
        </p:txBody>
      </p:sp>
      <p:sp>
        <p:nvSpPr>
          <p:cNvPr id="3" name="Footer Placeholder 2">
            <a:extLst>
              <a:ext uri="{FF2B5EF4-FFF2-40B4-BE49-F238E27FC236}">
                <a16:creationId xmlns:a16="http://schemas.microsoft.com/office/drawing/2014/main" id="{AD742CFA-6B2E-DBE6-C80A-76A568C7AA5B}"/>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5ABCEDC5-A77A-4F7B-125F-85357037615A}"/>
              </a:ext>
            </a:extLst>
          </p:cNvPr>
          <p:cNvSpPr>
            <a:spLocks noGrp="1"/>
          </p:cNvSpPr>
          <p:nvPr>
            <p:ph type="sldNum" sz="quarter" idx="12"/>
          </p:nvPr>
        </p:nvSpPr>
        <p:spPr/>
        <p:txBody>
          <a:bodyPr/>
          <a:lstStyle/>
          <a:p>
            <a:fld id="{39C6B835-EB63-4AE7-9628-740A286606E4}" type="slidenum">
              <a:rPr lang="en-GB" smtClean="0"/>
              <a:t>58</a:t>
            </a:fld>
            <a:endParaRPr lang="en-GB"/>
          </a:p>
        </p:txBody>
      </p:sp>
      <p:sp>
        <p:nvSpPr>
          <p:cNvPr id="5" name="Title 4">
            <a:extLst>
              <a:ext uri="{FF2B5EF4-FFF2-40B4-BE49-F238E27FC236}">
                <a16:creationId xmlns:a16="http://schemas.microsoft.com/office/drawing/2014/main" id="{9C59CD0C-BE7F-B32F-2DE6-31A4B9F07898}"/>
              </a:ext>
            </a:extLst>
          </p:cNvPr>
          <p:cNvSpPr>
            <a:spLocks noGrp="1"/>
          </p:cNvSpPr>
          <p:nvPr>
            <p:ph type="title"/>
          </p:nvPr>
        </p:nvSpPr>
        <p:spPr/>
        <p:txBody>
          <a:bodyPr/>
          <a:lstStyle/>
          <a:p>
            <a:r>
              <a:rPr lang="en-GB" dirty="0"/>
              <a:t>Using structure to explore perspectives</a:t>
            </a:r>
          </a:p>
        </p:txBody>
      </p:sp>
    </p:spTree>
    <p:extLst>
      <p:ext uri="{BB962C8B-B14F-4D97-AF65-F5344CB8AC3E}">
        <p14:creationId xmlns:p14="http://schemas.microsoft.com/office/powerpoint/2010/main" val="32860097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768D24-042E-9AA7-7CE6-57DA480E4F97}"/>
              </a:ext>
            </a:extLst>
          </p:cNvPr>
          <p:cNvSpPr>
            <a:spLocks noGrp="1"/>
          </p:cNvSpPr>
          <p:nvPr>
            <p:ph idx="1"/>
          </p:nvPr>
        </p:nvSpPr>
        <p:spPr/>
        <p:txBody>
          <a:bodyPr>
            <a:normAutofit fontScale="92500" lnSpcReduction="20000"/>
          </a:bodyPr>
          <a:lstStyle/>
          <a:p>
            <a:pPr marL="285750" lvl="0" indent="-285750">
              <a:buFont typeface="Arial" panose="020B0604020202020204" pitchFamily="34" charset="0"/>
              <a:buChar char="•"/>
            </a:pPr>
            <a:r>
              <a:rPr lang="en-GB" sz="1900" dirty="0">
                <a:solidFill>
                  <a:schemeClr val="tx1"/>
                </a:solidFill>
              </a:rPr>
              <a:t>November 2017 Paper 2, Source B: </a:t>
            </a:r>
            <a:r>
              <a:rPr lang="en-GB" sz="1900" b="0" dirty="0">
                <a:solidFill>
                  <a:schemeClr val="tx1"/>
                </a:solidFill>
              </a:rPr>
              <a:t>The teacher describes his first days at the ‘Ragged School’ and realises the size of the task facing him. </a:t>
            </a:r>
          </a:p>
          <a:p>
            <a:pPr marL="285750" lvl="0" indent="-285750">
              <a:buFont typeface="Arial" panose="020B0604020202020204" pitchFamily="34" charset="0"/>
              <a:buChar char="•"/>
            </a:pPr>
            <a:endParaRPr lang="en-GB" sz="1900" dirty="0">
              <a:solidFill>
                <a:schemeClr val="tx1"/>
              </a:solidFill>
            </a:endParaRPr>
          </a:p>
          <a:p>
            <a:pPr marL="285750" lvl="0" indent="-285750">
              <a:buFont typeface="Arial" panose="020B0604020202020204" pitchFamily="34" charset="0"/>
              <a:buChar char="•"/>
            </a:pPr>
            <a:r>
              <a:rPr lang="en-GB" sz="1900" dirty="0">
                <a:solidFill>
                  <a:schemeClr val="tx1"/>
                </a:solidFill>
              </a:rPr>
              <a:t>November 2018 Paper 1: </a:t>
            </a:r>
            <a:r>
              <a:rPr lang="en-GB" sz="1900" b="0" dirty="0">
                <a:solidFill>
                  <a:schemeClr val="tx1"/>
                </a:solidFill>
              </a:rPr>
              <a:t>On seeing the Tyrannosaurus Rex, Eckels realises the enormity of the situation he finds himself in and is terrified. </a:t>
            </a:r>
          </a:p>
          <a:p>
            <a:pPr marL="285750" lvl="0" indent="-285750">
              <a:buFont typeface="Arial" panose="020B0604020202020204" pitchFamily="34" charset="0"/>
              <a:buChar char="•"/>
            </a:pPr>
            <a:endParaRPr lang="en-GB" sz="1900" dirty="0">
              <a:solidFill>
                <a:schemeClr val="tx1"/>
              </a:solidFill>
            </a:endParaRPr>
          </a:p>
          <a:p>
            <a:pPr marL="285750" lvl="0" indent="-285750">
              <a:buFont typeface="Arial" panose="020B0604020202020204" pitchFamily="34" charset="0"/>
              <a:buChar char="•"/>
            </a:pPr>
            <a:r>
              <a:rPr lang="en-GB" sz="1900" dirty="0">
                <a:solidFill>
                  <a:schemeClr val="tx1"/>
                </a:solidFill>
              </a:rPr>
              <a:t>June 2019 Paper 1: </a:t>
            </a:r>
            <a:r>
              <a:rPr lang="en-GB" sz="1900" b="0" dirty="0">
                <a:solidFill>
                  <a:schemeClr val="tx1"/>
                </a:solidFill>
              </a:rPr>
              <a:t>Alice finds herself abandoned and isolated within the family unit and realises that a bunch of chrysanthemums is more important to her father than her comfort and perhaps even safety. </a:t>
            </a:r>
          </a:p>
          <a:p>
            <a:pPr marL="285750" lvl="0" indent="-285750">
              <a:buFont typeface="Arial" panose="020B0604020202020204" pitchFamily="34" charset="0"/>
              <a:buChar char="•"/>
            </a:pPr>
            <a:endParaRPr lang="en-GB" sz="1900" b="0" dirty="0">
              <a:solidFill>
                <a:schemeClr val="tx1"/>
              </a:solidFill>
            </a:endParaRPr>
          </a:p>
          <a:p>
            <a:pPr marL="285750" lvl="0" indent="-285750">
              <a:buFont typeface="Arial" panose="020B0604020202020204" pitchFamily="34" charset="0"/>
              <a:buChar char="•"/>
            </a:pPr>
            <a:r>
              <a:rPr lang="en-GB" sz="1900" dirty="0">
                <a:solidFill>
                  <a:schemeClr val="tx1"/>
                </a:solidFill>
              </a:rPr>
              <a:t>November 2019 Paper 2, Source A: </a:t>
            </a:r>
            <a:r>
              <a:rPr lang="en-GB" sz="1900" b="0" dirty="0">
                <a:solidFill>
                  <a:schemeClr val="tx1"/>
                </a:solidFill>
              </a:rPr>
              <a:t>George Orwell is made aware of the moral conflict presented to him in having to shoot an elephant that has broken free of captivity.</a:t>
            </a:r>
          </a:p>
          <a:p>
            <a:endParaRPr lang="en-GB" dirty="0"/>
          </a:p>
        </p:txBody>
      </p:sp>
      <p:sp>
        <p:nvSpPr>
          <p:cNvPr id="3" name="Footer Placeholder 2">
            <a:extLst>
              <a:ext uri="{FF2B5EF4-FFF2-40B4-BE49-F238E27FC236}">
                <a16:creationId xmlns:a16="http://schemas.microsoft.com/office/drawing/2014/main" id="{4EB5D885-8BCB-4A06-9B14-D30C34C90304}"/>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D60B28EF-1D8C-0DC1-7085-84609D77DD02}"/>
              </a:ext>
            </a:extLst>
          </p:cNvPr>
          <p:cNvSpPr>
            <a:spLocks noGrp="1"/>
          </p:cNvSpPr>
          <p:nvPr>
            <p:ph type="sldNum" sz="quarter" idx="12"/>
          </p:nvPr>
        </p:nvSpPr>
        <p:spPr/>
        <p:txBody>
          <a:bodyPr/>
          <a:lstStyle/>
          <a:p>
            <a:fld id="{39C6B835-EB63-4AE7-9628-740A286606E4}" type="slidenum">
              <a:rPr lang="en-GB" smtClean="0"/>
              <a:t>59</a:t>
            </a:fld>
            <a:endParaRPr lang="en-GB"/>
          </a:p>
        </p:txBody>
      </p:sp>
      <p:sp>
        <p:nvSpPr>
          <p:cNvPr id="5" name="Title 4">
            <a:extLst>
              <a:ext uri="{FF2B5EF4-FFF2-40B4-BE49-F238E27FC236}">
                <a16:creationId xmlns:a16="http://schemas.microsoft.com/office/drawing/2014/main" id="{A762A6E2-7B99-8253-4986-6155EB05E87C}"/>
              </a:ext>
            </a:extLst>
          </p:cNvPr>
          <p:cNvSpPr>
            <a:spLocks noGrp="1"/>
          </p:cNvSpPr>
          <p:nvPr>
            <p:ph type="title"/>
          </p:nvPr>
        </p:nvSpPr>
        <p:spPr/>
        <p:txBody>
          <a:bodyPr/>
          <a:lstStyle/>
          <a:p>
            <a:r>
              <a:rPr lang="en-GB" dirty="0"/>
              <a:t>Moments of emotional, moral or physical crisis</a:t>
            </a:r>
          </a:p>
        </p:txBody>
      </p:sp>
    </p:spTree>
    <p:extLst>
      <p:ext uri="{BB962C8B-B14F-4D97-AF65-F5344CB8AC3E}">
        <p14:creationId xmlns:p14="http://schemas.microsoft.com/office/powerpoint/2010/main" val="2260344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2E4C9-F51F-7778-6866-809AED51AD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582728-CE51-BC47-CC16-4ABED5A06422}"/>
              </a:ext>
            </a:extLst>
          </p:cNvPr>
          <p:cNvSpPr>
            <a:spLocks noGrp="1"/>
          </p:cNvSpPr>
          <p:nvPr>
            <p:ph type="title"/>
          </p:nvPr>
        </p:nvSpPr>
        <p:spPr/>
        <p:txBody>
          <a:bodyPr/>
          <a:lstStyle/>
          <a:p>
            <a:r>
              <a:rPr lang="en-GB" dirty="0"/>
              <a:t>Focus questions for this session</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0134A815-DADA-DF93-693F-B6412B54C02E}"/>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3AB1B967-F3E9-DC4F-6BEB-BC93B59CF2FC}"/>
              </a:ext>
            </a:extLst>
          </p:cNvPr>
          <p:cNvSpPr>
            <a:spLocks noGrp="1"/>
          </p:cNvSpPr>
          <p:nvPr>
            <p:ph type="sldNum" sz="quarter" idx="11"/>
          </p:nvPr>
        </p:nvSpPr>
        <p:spPr/>
        <p:txBody>
          <a:bodyPr/>
          <a:lstStyle/>
          <a:p>
            <a:fld id="{39C6B835-EB63-4AE7-9628-740A286606E4}" type="slidenum">
              <a:rPr lang="en-GB" smtClean="0"/>
              <a:pPr/>
              <a:t>6</a:t>
            </a:fld>
            <a:endParaRPr lang="en-GB"/>
          </a:p>
        </p:txBody>
      </p:sp>
      <p:sp>
        <p:nvSpPr>
          <p:cNvPr id="5" name="Content Placeholder 2">
            <a:extLst>
              <a:ext uri="{FF2B5EF4-FFF2-40B4-BE49-F238E27FC236}">
                <a16:creationId xmlns:a16="http://schemas.microsoft.com/office/drawing/2014/main" id="{FFAF7CFC-44C5-49AC-1E22-F9B27D797C81}"/>
              </a:ext>
            </a:extLst>
          </p:cNvPr>
          <p:cNvSpPr txBox="1">
            <a:spLocks/>
          </p:cNvSpPr>
          <p:nvPr/>
        </p:nvSpPr>
        <p:spPr>
          <a:xfrm>
            <a:off x="550862" y="1962000"/>
            <a:ext cx="110902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457200" rtl="0" eaLnBrk="1" fontAlgn="auto" latinLnBrk="0" hangingPunct="1">
              <a:lnSpc>
                <a:spcPct val="100000"/>
              </a:lnSpc>
              <a:spcBef>
                <a:spcPts val="400"/>
              </a:spcBef>
              <a:spcAft>
                <a:spcPts val="0"/>
              </a:spcAft>
              <a:buSzTx/>
              <a:tabLst/>
              <a:defRPr/>
            </a:pPr>
            <a:r>
              <a:rPr kumimoji="0" lang="en-GB" sz="1800" i="0" u="none" strike="noStrike" kern="1200" cap="none" spc="0" normalizeH="0" baseline="0" noProof="0" dirty="0">
                <a:ln>
                  <a:noFill/>
                </a:ln>
                <a:solidFill>
                  <a:schemeClr val="tx1"/>
                </a:solidFill>
                <a:effectLst/>
                <a:uLnTx/>
                <a:uFillTx/>
                <a:ea typeface="+mn-ea"/>
                <a:cs typeface="+mn-cs"/>
              </a:rPr>
              <a:t>Working with two texts:</a:t>
            </a: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Question 2: Synthesis and inference</a:t>
            </a: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tx1"/>
              </a:solidFill>
              <a:effectLst/>
              <a:uLnTx/>
              <a:uFillTx/>
              <a:ea typeface="+mn-ea"/>
              <a:cs typeface="+mn-cs"/>
            </a:endParaRPr>
          </a:p>
          <a:p>
            <a:pPr marL="342900" marR="0" lvl="0" indent="-342900" algn="l" defTabSz="457200" rtl="0" eaLnBrk="1" fontAlgn="auto" latinLnBrk="0" hangingPunct="1">
              <a:lnSpc>
                <a:spcPct val="100000"/>
              </a:lnSpc>
              <a:spcBef>
                <a:spcPts val="400"/>
              </a:spcBef>
              <a:spcAft>
                <a:spcPts val="0"/>
              </a:spcAft>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solidFill>
                <a:effectLst/>
                <a:uLnTx/>
                <a:uFillTx/>
                <a:ea typeface="+mn-ea"/>
                <a:cs typeface="+mn-cs"/>
              </a:rPr>
              <a:t>Question 4: Comparing the writers’ ideas and their perspectives, and showing how these are conveyed in the text</a:t>
            </a:r>
          </a:p>
          <a:p>
            <a:pPr>
              <a:lnSpc>
                <a:spcPct val="100000"/>
              </a:lnSpc>
              <a:spcBef>
                <a:spcPts val="0"/>
              </a:spcBef>
              <a:spcAft>
                <a:spcPts val="800"/>
              </a:spcAft>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a:p>
            <a:pPr marL="285750" indent="-285750">
              <a:lnSpc>
                <a:spcPct val="100000"/>
              </a:lnSpc>
              <a:buFont typeface="Arial" panose="020B0604020202020204" pitchFamily="34" charset="0"/>
              <a:buChar char="•"/>
            </a:pPr>
            <a:endParaRPr lang="en-GB" b="0" dirty="0">
              <a:solidFill>
                <a:schemeClr val="tx1"/>
              </a:solidFill>
              <a:ea typeface="Open Sans" pitchFamily="2" charset="0"/>
              <a:cs typeface="Open Sans" pitchFamily="2" charset="0"/>
            </a:endParaRPr>
          </a:p>
        </p:txBody>
      </p:sp>
    </p:spTree>
    <p:extLst>
      <p:ext uri="{BB962C8B-B14F-4D97-AF65-F5344CB8AC3E}">
        <p14:creationId xmlns:p14="http://schemas.microsoft.com/office/powerpoint/2010/main" val="5652849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diagram of a story&#10;&#10;AI-generated content may be incorrect.">
            <a:extLst>
              <a:ext uri="{FF2B5EF4-FFF2-40B4-BE49-F238E27FC236}">
                <a16:creationId xmlns:a16="http://schemas.microsoft.com/office/drawing/2014/main" id="{D4295501-60A9-7468-47BE-35403C531E40}"/>
              </a:ext>
            </a:extLst>
          </p:cNvPr>
          <p:cNvPicPr>
            <a:picLocks noGrp="1" noChangeAspect="1"/>
          </p:cNvPicPr>
          <p:nvPr>
            <p:ph idx="1"/>
          </p:nvPr>
        </p:nvPicPr>
        <p:blipFill>
          <a:blip r:embed="rId2"/>
          <a:stretch>
            <a:fillRect/>
          </a:stretch>
        </p:blipFill>
        <p:spPr>
          <a:xfrm>
            <a:off x="2806148" y="1113623"/>
            <a:ext cx="6579704" cy="5121859"/>
          </a:xfrm>
          <a:prstGeom prst="rect">
            <a:avLst/>
          </a:prstGeom>
        </p:spPr>
      </p:pic>
      <p:sp>
        <p:nvSpPr>
          <p:cNvPr id="3" name="Footer Placeholder 2">
            <a:extLst>
              <a:ext uri="{FF2B5EF4-FFF2-40B4-BE49-F238E27FC236}">
                <a16:creationId xmlns:a16="http://schemas.microsoft.com/office/drawing/2014/main" id="{12295E84-E28D-6ED7-C27D-059E614AFAEA}"/>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A1B7EEA-5AE4-2782-7812-49A715BD6F9B}"/>
              </a:ext>
            </a:extLst>
          </p:cNvPr>
          <p:cNvSpPr>
            <a:spLocks noGrp="1"/>
          </p:cNvSpPr>
          <p:nvPr>
            <p:ph type="sldNum" sz="quarter" idx="12"/>
          </p:nvPr>
        </p:nvSpPr>
        <p:spPr/>
        <p:txBody>
          <a:bodyPr/>
          <a:lstStyle/>
          <a:p>
            <a:fld id="{39C6B835-EB63-4AE7-9628-740A286606E4}" type="slidenum">
              <a:rPr lang="en-GB" smtClean="0"/>
              <a:t>60</a:t>
            </a:fld>
            <a:endParaRPr lang="en-GB"/>
          </a:p>
        </p:txBody>
      </p:sp>
      <p:sp>
        <p:nvSpPr>
          <p:cNvPr id="5" name="Title 4">
            <a:extLst>
              <a:ext uri="{FF2B5EF4-FFF2-40B4-BE49-F238E27FC236}">
                <a16:creationId xmlns:a16="http://schemas.microsoft.com/office/drawing/2014/main" id="{C7218B7C-D317-C30C-AA7A-10C230958EA2}"/>
              </a:ext>
            </a:extLst>
          </p:cNvPr>
          <p:cNvSpPr>
            <a:spLocks noGrp="1"/>
          </p:cNvSpPr>
          <p:nvPr>
            <p:ph type="title"/>
          </p:nvPr>
        </p:nvSpPr>
        <p:spPr/>
        <p:txBody>
          <a:bodyPr/>
          <a:lstStyle/>
          <a:p>
            <a:r>
              <a:rPr lang="en-GB" dirty="0"/>
              <a:t>Internal structure of a ‘scene’</a:t>
            </a:r>
          </a:p>
        </p:txBody>
      </p:sp>
    </p:spTree>
    <p:extLst>
      <p:ext uri="{BB962C8B-B14F-4D97-AF65-F5344CB8AC3E}">
        <p14:creationId xmlns:p14="http://schemas.microsoft.com/office/powerpoint/2010/main" val="34114979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2B96CE-2C8E-AD7E-680A-D0A74578F992}"/>
              </a:ext>
            </a:extLst>
          </p:cNvPr>
          <p:cNvSpPr>
            <a:spLocks noGrp="1"/>
          </p:cNvSpPr>
          <p:nvPr>
            <p:ph idx="1"/>
          </p:nvPr>
        </p:nvSpPr>
        <p:spPr>
          <a:xfrm>
            <a:off x="550863" y="1490257"/>
            <a:ext cx="11090275" cy="4345858"/>
          </a:xfrm>
        </p:spPr>
        <p:txBody>
          <a:bodyPr>
            <a:normAutofit fontScale="25000" lnSpcReduction="20000"/>
          </a:bodyPr>
          <a:lstStyle/>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Shift between different times.</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Non-chronological order – flashbacks.</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Switch between different places.</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Moving from inside to the wider outside world.</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Moving from the wider outside world to the inside.</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‘Zoom in’ from something big to something much smaller (or vice versa).</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Combine external actions with internal thoughts.</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Alternate between different points of view.</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Develop and reiterate, focusing on a dominant point of view by expanding and repeating it.</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Introduction of new characters? Significance?</a:t>
            </a:r>
          </a:p>
          <a:p>
            <a:pPr marL="285750" indent="-285750">
              <a:lnSpc>
                <a:spcPct val="120000"/>
              </a:lnSpc>
              <a:spcBef>
                <a:spcPts val="0"/>
              </a:spcBef>
              <a:spcAft>
                <a:spcPts val="400"/>
              </a:spcAft>
              <a:buFont typeface="Arial" panose="020B0604020202020204" pitchFamily="34" charset="0"/>
              <a:buChar char="•"/>
            </a:pPr>
            <a:r>
              <a:rPr lang="en-US" sz="7200" b="0" dirty="0">
                <a:solidFill>
                  <a:schemeClr val="tx1"/>
                </a:solidFill>
              </a:rPr>
              <a:t>Repeated or contrasting motifs/mirroring.</a:t>
            </a:r>
          </a:p>
          <a:p>
            <a:pPr marL="285750" indent="-285750">
              <a:lnSpc>
                <a:spcPct val="120000"/>
              </a:lnSpc>
              <a:spcBef>
                <a:spcPts val="0"/>
              </a:spcBef>
              <a:spcAft>
                <a:spcPts val="400"/>
              </a:spcAft>
              <a:buFont typeface="Arial" panose="020B0604020202020204" pitchFamily="34" charset="0"/>
              <a:buChar char="•"/>
            </a:pPr>
            <a:r>
              <a:rPr lang="en-US" sz="7200" b="0" dirty="0">
                <a:solidFill>
                  <a:schemeClr val="tx1"/>
                </a:solidFill>
              </a:rPr>
              <a:t>Juxtapositions – startling or subtle.</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Pivotal moments/sentences</a:t>
            </a:r>
          </a:p>
          <a:p>
            <a:pPr marL="285750" indent="-285750">
              <a:lnSpc>
                <a:spcPct val="120000"/>
              </a:lnSpc>
              <a:spcBef>
                <a:spcPts val="0"/>
              </a:spcBef>
              <a:spcAft>
                <a:spcPts val="400"/>
              </a:spcAft>
              <a:buFont typeface="Arial" panose="020B0604020202020204" pitchFamily="34" charset="0"/>
              <a:buChar char="•"/>
            </a:pPr>
            <a:r>
              <a:rPr lang="en-GB" sz="7200" b="0" dirty="0">
                <a:solidFill>
                  <a:schemeClr val="tx1"/>
                </a:solidFill>
              </a:rPr>
              <a:t>Circularity.</a:t>
            </a:r>
          </a:p>
          <a:p>
            <a:endParaRPr lang="en-GB" dirty="0"/>
          </a:p>
          <a:p>
            <a:endParaRPr lang="en-GB" dirty="0"/>
          </a:p>
          <a:p>
            <a:endParaRPr lang="en-GB" dirty="0"/>
          </a:p>
          <a:p>
            <a:endParaRPr lang="en-GB" dirty="0"/>
          </a:p>
        </p:txBody>
      </p:sp>
      <p:sp>
        <p:nvSpPr>
          <p:cNvPr id="3" name="Footer Placeholder 2">
            <a:extLst>
              <a:ext uri="{FF2B5EF4-FFF2-40B4-BE49-F238E27FC236}">
                <a16:creationId xmlns:a16="http://schemas.microsoft.com/office/drawing/2014/main" id="{8510B08A-517F-A320-971E-371719AA81D6}"/>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A72EF038-892E-E1D5-F9D7-E1037A2053A7}"/>
              </a:ext>
            </a:extLst>
          </p:cNvPr>
          <p:cNvSpPr>
            <a:spLocks noGrp="1"/>
          </p:cNvSpPr>
          <p:nvPr>
            <p:ph type="sldNum" sz="quarter" idx="12"/>
          </p:nvPr>
        </p:nvSpPr>
        <p:spPr/>
        <p:txBody>
          <a:bodyPr/>
          <a:lstStyle/>
          <a:p>
            <a:fld id="{39C6B835-EB63-4AE7-9628-740A286606E4}" type="slidenum">
              <a:rPr lang="en-GB" smtClean="0"/>
              <a:t>61</a:t>
            </a:fld>
            <a:endParaRPr lang="en-GB"/>
          </a:p>
        </p:txBody>
      </p:sp>
      <p:sp>
        <p:nvSpPr>
          <p:cNvPr id="5" name="Title 4">
            <a:extLst>
              <a:ext uri="{FF2B5EF4-FFF2-40B4-BE49-F238E27FC236}">
                <a16:creationId xmlns:a16="http://schemas.microsoft.com/office/drawing/2014/main" id="{AD127589-CF2D-CE87-62B3-1853972702D4}"/>
              </a:ext>
            </a:extLst>
          </p:cNvPr>
          <p:cNvSpPr>
            <a:spLocks noGrp="1"/>
          </p:cNvSpPr>
          <p:nvPr>
            <p:ph type="title"/>
          </p:nvPr>
        </p:nvSpPr>
        <p:spPr/>
        <p:txBody>
          <a:bodyPr/>
          <a:lstStyle/>
          <a:p>
            <a:r>
              <a:rPr lang="en-GB" dirty="0"/>
              <a:t>Some structural features/methods</a:t>
            </a:r>
          </a:p>
        </p:txBody>
      </p:sp>
    </p:spTree>
    <p:extLst>
      <p:ext uri="{BB962C8B-B14F-4D97-AF65-F5344CB8AC3E}">
        <p14:creationId xmlns:p14="http://schemas.microsoft.com/office/powerpoint/2010/main" val="23990171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DC05EA-EFB6-9AAC-20B6-B77FDCD82DA8}"/>
              </a:ext>
            </a:extLst>
          </p:cNvPr>
          <p:cNvSpPr>
            <a:spLocks noGrp="1"/>
          </p:cNvSpPr>
          <p:nvPr>
            <p:ph idx="1"/>
          </p:nvPr>
        </p:nvSpPr>
        <p:spPr/>
        <p:txBody>
          <a:bodyPr/>
          <a:lstStyle/>
          <a:p>
            <a:pPr>
              <a:spcAft>
                <a:spcPts val="1200"/>
              </a:spcAft>
            </a:pPr>
            <a:r>
              <a:rPr lang="en-US" dirty="0">
                <a:solidFill>
                  <a:schemeClr val="tx1"/>
                </a:solidFill>
              </a:rPr>
              <a:t>November 2020 sources</a:t>
            </a:r>
            <a:endParaRPr lang="en-US" b="0" dirty="0">
              <a:solidFill>
                <a:schemeClr val="tx1"/>
              </a:solidFill>
            </a:endParaRPr>
          </a:p>
          <a:p>
            <a:pPr marL="285750" indent="-285750">
              <a:spcAft>
                <a:spcPts val="1200"/>
              </a:spcAft>
              <a:buFont typeface="Arial" panose="020B0604020202020204" pitchFamily="34" charset="0"/>
              <a:buChar char="•"/>
            </a:pPr>
            <a:r>
              <a:rPr lang="en-US" b="0" dirty="0">
                <a:solidFill>
                  <a:schemeClr val="tx1"/>
                </a:solidFill>
              </a:rPr>
              <a:t>Structural shifts – highly detailed focus in Source A; episodic shifts in Source B.</a:t>
            </a:r>
          </a:p>
          <a:p>
            <a:pPr marL="285750" indent="-285750">
              <a:spcAft>
                <a:spcPts val="1200"/>
              </a:spcAft>
              <a:buFont typeface="Arial" panose="020B0604020202020204" pitchFamily="34" charset="0"/>
              <a:buChar char="•"/>
            </a:pPr>
            <a:r>
              <a:rPr lang="en-US" b="0" dirty="0">
                <a:solidFill>
                  <a:schemeClr val="tx1"/>
                </a:solidFill>
              </a:rPr>
              <a:t>Structural viewpoint – first person narratives, descriptive in Source A, reflective in Source B.</a:t>
            </a:r>
          </a:p>
          <a:p>
            <a:pPr marL="285750" indent="-285750">
              <a:spcAft>
                <a:spcPts val="1200"/>
              </a:spcAft>
              <a:buFont typeface="Arial" panose="020B0604020202020204" pitchFamily="34" charset="0"/>
              <a:buChar char="•"/>
            </a:pPr>
            <a:r>
              <a:rPr lang="en-US" b="0" dirty="0">
                <a:solidFill>
                  <a:schemeClr val="tx1"/>
                </a:solidFill>
              </a:rPr>
              <a:t>Whole text structure – mostly chronological in both sources, but openings very different.</a:t>
            </a:r>
          </a:p>
          <a:p>
            <a:endParaRPr lang="en-GB" dirty="0"/>
          </a:p>
        </p:txBody>
      </p:sp>
      <p:sp>
        <p:nvSpPr>
          <p:cNvPr id="3" name="Footer Placeholder 2">
            <a:extLst>
              <a:ext uri="{FF2B5EF4-FFF2-40B4-BE49-F238E27FC236}">
                <a16:creationId xmlns:a16="http://schemas.microsoft.com/office/drawing/2014/main" id="{852AF299-515B-A244-0A82-7BAEB7CBA54D}"/>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CB1D880-7BBD-1772-D5A6-9034557DFA71}"/>
              </a:ext>
            </a:extLst>
          </p:cNvPr>
          <p:cNvSpPr>
            <a:spLocks noGrp="1"/>
          </p:cNvSpPr>
          <p:nvPr>
            <p:ph type="sldNum" sz="quarter" idx="12"/>
          </p:nvPr>
        </p:nvSpPr>
        <p:spPr/>
        <p:txBody>
          <a:bodyPr/>
          <a:lstStyle/>
          <a:p>
            <a:fld id="{39C6B835-EB63-4AE7-9628-740A286606E4}" type="slidenum">
              <a:rPr lang="en-GB" smtClean="0"/>
              <a:t>62</a:t>
            </a:fld>
            <a:endParaRPr lang="en-GB"/>
          </a:p>
        </p:txBody>
      </p:sp>
      <p:sp>
        <p:nvSpPr>
          <p:cNvPr id="5" name="Title 4">
            <a:extLst>
              <a:ext uri="{FF2B5EF4-FFF2-40B4-BE49-F238E27FC236}">
                <a16:creationId xmlns:a16="http://schemas.microsoft.com/office/drawing/2014/main" id="{6FEA5957-51CB-75B3-A998-E7CF65AF300E}"/>
              </a:ext>
            </a:extLst>
          </p:cNvPr>
          <p:cNvSpPr>
            <a:spLocks noGrp="1"/>
          </p:cNvSpPr>
          <p:nvPr>
            <p:ph type="title"/>
          </p:nvPr>
        </p:nvSpPr>
        <p:spPr/>
        <p:txBody>
          <a:bodyPr/>
          <a:lstStyle/>
          <a:p>
            <a:r>
              <a:rPr lang="en-US" dirty="0"/>
              <a:t>Paper 2 Question 4: Structural features/methods</a:t>
            </a:r>
            <a:endParaRPr lang="en-GB" dirty="0"/>
          </a:p>
        </p:txBody>
      </p:sp>
    </p:spTree>
    <p:extLst>
      <p:ext uri="{BB962C8B-B14F-4D97-AF65-F5344CB8AC3E}">
        <p14:creationId xmlns:p14="http://schemas.microsoft.com/office/powerpoint/2010/main" val="22790521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5C19E2-926E-F0CB-D82D-83C3125DC039}"/>
              </a:ext>
            </a:extLst>
          </p:cNvPr>
          <p:cNvSpPr>
            <a:spLocks noGrp="1"/>
          </p:cNvSpPr>
          <p:nvPr>
            <p:ph idx="1"/>
          </p:nvPr>
        </p:nvSpPr>
        <p:spPr/>
        <p:txBody>
          <a:bodyPr/>
          <a:lstStyle/>
          <a:p>
            <a:pPr marL="285750" indent="-285750">
              <a:buFont typeface="Arial" panose="020B0604020202020204" pitchFamily="34" charset="0"/>
              <a:buChar char="•"/>
            </a:pPr>
            <a:r>
              <a:rPr lang="en-US" b="0" dirty="0">
                <a:solidFill>
                  <a:schemeClr val="tx1"/>
                </a:solidFill>
              </a:rPr>
              <a:t>Please turn to page 26 of the </a:t>
            </a:r>
            <a:r>
              <a:rPr lang="en-US" b="0" i="1" dirty="0">
                <a:solidFill>
                  <a:schemeClr val="tx1"/>
                </a:solidFill>
              </a:rPr>
              <a:t>Activities booklet</a:t>
            </a:r>
            <a:r>
              <a:rPr lang="en-US" b="0" dirty="0">
                <a:solidFill>
                  <a:schemeClr val="tx1"/>
                </a:solidFill>
              </a:rPr>
              <a:t>.</a:t>
            </a:r>
          </a:p>
          <a:p>
            <a:pPr marL="285750" indent="-285750">
              <a:buFont typeface="Arial" panose="020B0604020202020204" pitchFamily="34" charset="0"/>
              <a:buChar char="•"/>
            </a:pPr>
            <a:endParaRPr lang="en-US" b="0" dirty="0">
              <a:solidFill>
                <a:schemeClr val="tx1"/>
              </a:solidFill>
            </a:endParaRPr>
          </a:p>
          <a:p>
            <a:pPr marL="285750" indent="-285750">
              <a:buFont typeface="Arial" panose="020B0604020202020204" pitchFamily="34" charset="0"/>
              <a:buChar char="•"/>
            </a:pPr>
            <a:r>
              <a:rPr lang="en-US" b="0" dirty="0">
                <a:solidFill>
                  <a:schemeClr val="tx1"/>
                </a:solidFill>
              </a:rPr>
              <a:t>You’ll need the November 2020 Paper 2 insert and you may find it helpful to refer back to your answers from Activity 6 (page 13 of </a:t>
            </a:r>
            <a:r>
              <a:rPr lang="en-US" b="0" i="1" dirty="0">
                <a:solidFill>
                  <a:schemeClr val="tx1"/>
                </a:solidFill>
              </a:rPr>
              <a:t>Activities booklet</a:t>
            </a:r>
            <a:r>
              <a:rPr lang="en-US" b="0" dirty="0">
                <a:solidFill>
                  <a:schemeClr val="tx1"/>
                </a:solidFill>
              </a:rPr>
              <a:t>).</a:t>
            </a:r>
          </a:p>
          <a:p>
            <a:endParaRPr lang="en-GB" dirty="0"/>
          </a:p>
        </p:txBody>
      </p:sp>
      <p:sp>
        <p:nvSpPr>
          <p:cNvPr id="3" name="Footer Placeholder 2">
            <a:extLst>
              <a:ext uri="{FF2B5EF4-FFF2-40B4-BE49-F238E27FC236}">
                <a16:creationId xmlns:a16="http://schemas.microsoft.com/office/drawing/2014/main" id="{1B8F705A-DC1E-848B-07AC-8AEB7575E42A}"/>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9A30E2AE-D02C-D61D-5BDD-782E70EE0EA0}"/>
              </a:ext>
            </a:extLst>
          </p:cNvPr>
          <p:cNvSpPr>
            <a:spLocks noGrp="1"/>
          </p:cNvSpPr>
          <p:nvPr>
            <p:ph type="sldNum" sz="quarter" idx="12"/>
          </p:nvPr>
        </p:nvSpPr>
        <p:spPr/>
        <p:txBody>
          <a:bodyPr/>
          <a:lstStyle/>
          <a:p>
            <a:fld id="{39C6B835-EB63-4AE7-9628-740A286606E4}" type="slidenum">
              <a:rPr lang="en-GB" smtClean="0"/>
              <a:t>63</a:t>
            </a:fld>
            <a:endParaRPr lang="en-GB"/>
          </a:p>
        </p:txBody>
      </p:sp>
      <p:sp>
        <p:nvSpPr>
          <p:cNvPr id="5" name="Title 4">
            <a:extLst>
              <a:ext uri="{FF2B5EF4-FFF2-40B4-BE49-F238E27FC236}">
                <a16:creationId xmlns:a16="http://schemas.microsoft.com/office/drawing/2014/main" id="{3833399D-942B-A53D-97E8-3717D0995120}"/>
              </a:ext>
            </a:extLst>
          </p:cNvPr>
          <p:cNvSpPr>
            <a:spLocks noGrp="1"/>
          </p:cNvSpPr>
          <p:nvPr>
            <p:ph type="title"/>
          </p:nvPr>
        </p:nvSpPr>
        <p:spPr/>
        <p:txBody>
          <a:bodyPr/>
          <a:lstStyle/>
          <a:p>
            <a:r>
              <a:rPr lang="en-GB" dirty="0"/>
              <a:t>Activity 18: Comparing structure</a:t>
            </a:r>
          </a:p>
        </p:txBody>
      </p:sp>
    </p:spTree>
    <p:extLst>
      <p:ext uri="{BB962C8B-B14F-4D97-AF65-F5344CB8AC3E}">
        <p14:creationId xmlns:p14="http://schemas.microsoft.com/office/powerpoint/2010/main" val="39405506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C819C7-2DE7-F031-6E8F-460C9B8209D2}"/>
              </a:ext>
            </a:extLst>
          </p:cNvPr>
          <p:cNvSpPr>
            <a:spLocks noGrp="1"/>
          </p:cNvSpPr>
          <p:nvPr>
            <p:ph idx="1"/>
          </p:nvPr>
        </p:nvSpPr>
        <p:spPr/>
        <p:txBody>
          <a:bodyPr/>
          <a:lstStyle/>
          <a:p>
            <a:pPr marL="285750" indent="-285750">
              <a:buFont typeface="Arial" panose="020B0604020202020204" pitchFamily="34" charset="0"/>
              <a:buChar char="•"/>
            </a:pPr>
            <a:r>
              <a:rPr lang="en-US" b="0" dirty="0">
                <a:solidFill>
                  <a:schemeClr val="tx1"/>
                </a:solidFill>
              </a:rPr>
              <a:t>Turn to </a:t>
            </a:r>
            <a:r>
              <a:rPr lang="en-GB" b="0" dirty="0">
                <a:solidFill>
                  <a:schemeClr val="tx1"/>
                </a:solidFill>
              </a:rPr>
              <a:t>page 27 of the </a:t>
            </a:r>
            <a:r>
              <a:rPr lang="en-GB" b="0" i="1" dirty="0">
                <a:solidFill>
                  <a:schemeClr val="tx1"/>
                </a:solidFill>
              </a:rPr>
              <a:t>Activities booklet</a:t>
            </a:r>
            <a:r>
              <a:rPr lang="en-GB" b="0" dirty="0">
                <a:solidFill>
                  <a:schemeClr val="tx1"/>
                </a:solidFill>
              </a:rPr>
              <a:t>.</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Once complete, you can refer to the commentary provided on page 41 of your </a:t>
            </a:r>
            <a:r>
              <a:rPr lang="en-GB" b="0" i="1" dirty="0">
                <a:solidFill>
                  <a:schemeClr val="tx1"/>
                </a:solidFill>
              </a:rPr>
              <a:t>Handouts booklet</a:t>
            </a:r>
            <a:r>
              <a:rPr lang="en-GB" b="0" dirty="0">
                <a:solidFill>
                  <a:schemeClr val="tx1"/>
                </a:solidFill>
              </a:rPr>
              <a:t>.</a:t>
            </a:r>
          </a:p>
          <a:p>
            <a:endParaRPr lang="en-GB" dirty="0"/>
          </a:p>
        </p:txBody>
      </p:sp>
      <p:sp>
        <p:nvSpPr>
          <p:cNvPr id="3" name="Footer Placeholder 2">
            <a:extLst>
              <a:ext uri="{FF2B5EF4-FFF2-40B4-BE49-F238E27FC236}">
                <a16:creationId xmlns:a16="http://schemas.microsoft.com/office/drawing/2014/main" id="{9D9BA615-ACFF-0315-26E5-8892DD2A83FE}"/>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1371F1B-AB7E-EA22-66BD-7D8B7F6662B8}"/>
              </a:ext>
            </a:extLst>
          </p:cNvPr>
          <p:cNvSpPr>
            <a:spLocks noGrp="1"/>
          </p:cNvSpPr>
          <p:nvPr>
            <p:ph type="sldNum" sz="quarter" idx="12"/>
          </p:nvPr>
        </p:nvSpPr>
        <p:spPr/>
        <p:txBody>
          <a:bodyPr/>
          <a:lstStyle/>
          <a:p>
            <a:fld id="{39C6B835-EB63-4AE7-9628-740A286606E4}" type="slidenum">
              <a:rPr lang="en-GB" smtClean="0"/>
              <a:t>64</a:t>
            </a:fld>
            <a:endParaRPr lang="en-GB"/>
          </a:p>
        </p:txBody>
      </p:sp>
      <p:sp>
        <p:nvSpPr>
          <p:cNvPr id="5" name="Title 4">
            <a:extLst>
              <a:ext uri="{FF2B5EF4-FFF2-40B4-BE49-F238E27FC236}">
                <a16:creationId xmlns:a16="http://schemas.microsoft.com/office/drawing/2014/main" id="{B820C637-E67C-4007-9A58-9531B607B113}"/>
              </a:ext>
            </a:extLst>
          </p:cNvPr>
          <p:cNvSpPr>
            <a:spLocks noGrp="1"/>
          </p:cNvSpPr>
          <p:nvPr>
            <p:ph type="title"/>
          </p:nvPr>
        </p:nvSpPr>
        <p:spPr/>
        <p:txBody>
          <a:bodyPr/>
          <a:lstStyle/>
          <a:p>
            <a:r>
              <a:rPr lang="en-US" dirty="0"/>
              <a:t>Activity 19: Student responses</a:t>
            </a:r>
            <a:endParaRPr lang="en-GB" dirty="0"/>
          </a:p>
        </p:txBody>
      </p:sp>
    </p:spTree>
    <p:extLst>
      <p:ext uri="{BB962C8B-B14F-4D97-AF65-F5344CB8AC3E}">
        <p14:creationId xmlns:p14="http://schemas.microsoft.com/office/powerpoint/2010/main" val="19509966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1A6644-F161-F2BF-BFD8-860E205763FF}"/>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Use structural features to think about shifts in a writer’s perspective or attitudes.</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Look for any crises or moral dilemmas in the text. How is the writer’s perspective affected by this?</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Look at the text’s conclusion. Has the writer been able to resolve their feelings? Has the writer’s perspective changed over the course of the text?</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When comparing the structure of the two texts, what does this reveal about the writers’ different perspectives? Does one rely more on external actions than on internal thoughts? </a:t>
            </a:r>
          </a:p>
          <a:p>
            <a:endParaRPr lang="en-GB" dirty="0"/>
          </a:p>
        </p:txBody>
      </p:sp>
      <p:sp>
        <p:nvSpPr>
          <p:cNvPr id="3" name="Footer Placeholder 2">
            <a:extLst>
              <a:ext uri="{FF2B5EF4-FFF2-40B4-BE49-F238E27FC236}">
                <a16:creationId xmlns:a16="http://schemas.microsoft.com/office/drawing/2014/main" id="{1A674714-77A6-A94F-4A81-6D16ABE00CD9}"/>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27DE7CE6-3A11-604C-BECE-A5F2F36C63DE}"/>
              </a:ext>
            </a:extLst>
          </p:cNvPr>
          <p:cNvSpPr>
            <a:spLocks noGrp="1"/>
          </p:cNvSpPr>
          <p:nvPr>
            <p:ph type="sldNum" sz="quarter" idx="12"/>
          </p:nvPr>
        </p:nvSpPr>
        <p:spPr/>
        <p:txBody>
          <a:bodyPr/>
          <a:lstStyle/>
          <a:p>
            <a:fld id="{39C6B835-EB63-4AE7-9628-740A286606E4}" type="slidenum">
              <a:rPr lang="en-GB" smtClean="0"/>
              <a:t>65</a:t>
            </a:fld>
            <a:endParaRPr lang="en-GB"/>
          </a:p>
        </p:txBody>
      </p:sp>
      <p:sp>
        <p:nvSpPr>
          <p:cNvPr id="5" name="Title 4">
            <a:extLst>
              <a:ext uri="{FF2B5EF4-FFF2-40B4-BE49-F238E27FC236}">
                <a16:creationId xmlns:a16="http://schemas.microsoft.com/office/drawing/2014/main" id="{22B37CD6-7000-3185-FB30-AFE8FEA14A50}"/>
              </a:ext>
            </a:extLst>
          </p:cNvPr>
          <p:cNvSpPr>
            <a:spLocks noGrp="1"/>
          </p:cNvSpPr>
          <p:nvPr>
            <p:ph type="title"/>
          </p:nvPr>
        </p:nvSpPr>
        <p:spPr/>
        <p:txBody>
          <a:bodyPr/>
          <a:lstStyle/>
          <a:p>
            <a:r>
              <a:rPr lang="en-GB" dirty="0"/>
              <a:t>Structure and perspective: Summary</a:t>
            </a:r>
          </a:p>
        </p:txBody>
      </p:sp>
    </p:spTree>
    <p:extLst>
      <p:ext uri="{BB962C8B-B14F-4D97-AF65-F5344CB8AC3E}">
        <p14:creationId xmlns:p14="http://schemas.microsoft.com/office/powerpoint/2010/main" val="37196882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A4434-E73B-2DAC-E8B3-B96FBB4BAF72}"/>
              </a:ext>
            </a:extLst>
          </p:cNvPr>
          <p:cNvSpPr>
            <a:spLocks noGrp="1"/>
          </p:cNvSpPr>
          <p:nvPr>
            <p:ph idx="1"/>
          </p:nvPr>
        </p:nvSpPr>
        <p:spPr>
          <a:xfrm>
            <a:off x="550863" y="1962867"/>
            <a:ext cx="11090275" cy="4458481"/>
          </a:xfrm>
        </p:spPr>
        <p:txBody>
          <a:bodyPr>
            <a:normAutofit/>
          </a:bodyPr>
          <a:lstStyle/>
          <a:p>
            <a:pPr lvl="0"/>
            <a:r>
              <a:rPr lang="en-GB" b="0" dirty="0">
                <a:solidFill>
                  <a:schemeClr val="tx1"/>
                </a:solidFill>
              </a:rPr>
              <a:t>This is just one approach you could try with your students to help them structure their answers. Students ‘hook’ their ideas onto the following big statements/sentence starters:</a:t>
            </a:r>
          </a:p>
          <a:p>
            <a:pPr marL="285750" lvl="0" indent="-285750">
              <a:buFont typeface="Arial" panose="020B0604020202020204" pitchFamily="34" charset="0"/>
              <a:buChar char="•"/>
            </a:pPr>
            <a:r>
              <a:rPr lang="en-GB" b="0" dirty="0">
                <a:solidFill>
                  <a:schemeClr val="tx1"/>
                </a:solidFill>
              </a:rPr>
              <a:t>In both sources, the writers </a:t>
            </a:r>
            <a:r>
              <a:rPr lang="en-GB" dirty="0">
                <a:solidFill>
                  <a:schemeClr val="tx1"/>
                </a:solidFill>
              </a:rPr>
              <a:t>feel</a:t>
            </a:r>
            <a:r>
              <a:rPr lang="en-GB" b="0" dirty="0">
                <a:solidFill>
                  <a:schemeClr val="tx1"/>
                </a:solidFill>
              </a:rPr>
              <a:t>…</a:t>
            </a:r>
          </a:p>
          <a:p>
            <a:pPr marL="285750" lvl="0" indent="-285750">
              <a:buFont typeface="Arial" panose="020B0604020202020204" pitchFamily="34" charset="0"/>
              <a:buChar char="•"/>
            </a:pPr>
            <a:r>
              <a:rPr lang="en-GB" b="0" dirty="0">
                <a:solidFill>
                  <a:schemeClr val="tx1"/>
                </a:solidFill>
              </a:rPr>
              <a:t>In Source A, the writer </a:t>
            </a:r>
            <a:r>
              <a:rPr lang="en-GB" dirty="0">
                <a:solidFill>
                  <a:schemeClr val="tx1"/>
                </a:solidFill>
              </a:rPr>
              <a:t>believes</a:t>
            </a:r>
            <a:r>
              <a:rPr lang="en-GB" b="0" dirty="0">
                <a:solidFill>
                  <a:schemeClr val="tx1"/>
                </a:solidFill>
              </a:rPr>
              <a:t>...</a:t>
            </a:r>
          </a:p>
          <a:p>
            <a:pPr marL="285750" lvl="0" indent="-285750">
              <a:buFont typeface="Arial" panose="020B0604020202020204" pitchFamily="34" charset="0"/>
              <a:buChar char="•"/>
            </a:pPr>
            <a:r>
              <a:rPr lang="en-GB" b="0" dirty="0">
                <a:solidFill>
                  <a:schemeClr val="tx1"/>
                </a:solidFill>
              </a:rPr>
              <a:t>The use of…</a:t>
            </a:r>
            <a:r>
              <a:rPr lang="en-GB" dirty="0">
                <a:solidFill>
                  <a:schemeClr val="tx1"/>
                </a:solidFill>
              </a:rPr>
              <a:t>suggests</a:t>
            </a:r>
            <a:r>
              <a:rPr lang="en-GB" b="0" dirty="0">
                <a:solidFill>
                  <a:schemeClr val="tx1"/>
                </a:solidFill>
              </a:rPr>
              <a:t> that…</a:t>
            </a:r>
          </a:p>
          <a:p>
            <a:pPr marL="285750" indent="-285750">
              <a:buFont typeface="Arial" panose="020B0604020202020204" pitchFamily="34" charset="0"/>
              <a:buChar char="•"/>
            </a:pPr>
            <a:r>
              <a:rPr lang="en-GB" dirty="0">
                <a:solidFill>
                  <a:schemeClr val="tx1"/>
                </a:solidFill>
              </a:rPr>
              <a:t>However</a:t>
            </a:r>
            <a:r>
              <a:rPr lang="en-GB" b="0" dirty="0">
                <a:solidFill>
                  <a:schemeClr val="tx1"/>
                </a:solidFill>
              </a:rPr>
              <a:t>,</a:t>
            </a:r>
            <a:r>
              <a:rPr lang="en-GB" dirty="0">
                <a:solidFill>
                  <a:schemeClr val="tx1"/>
                </a:solidFill>
              </a:rPr>
              <a:t> </a:t>
            </a:r>
            <a:r>
              <a:rPr lang="en-GB" b="0" dirty="0">
                <a:solidFill>
                  <a:schemeClr val="tx1"/>
                </a:solidFill>
              </a:rPr>
              <a:t>in Source B, the writer feels…</a:t>
            </a:r>
          </a:p>
          <a:p>
            <a:pPr marL="285750" lvl="0" indent="-285750">
              <a:buFont typeface="Arial" panose="020B0604020202020204" pitchFamily="34" charset="0"/>
              <a:buChar char="•"/>
            </a:pPr>
            <a:r>
              <a:rPr lang="en-GB" b="0" dirty="0">
                <a:solidFill>
                  <a:schemeClr val="tx1"/>
                </a:solidFill>
              </a:rPr>
              <a:t>The use of…</a:t>
            </a:r>
            <a:r>
              <a:rPr lang="en-GB" dirty="0">
                <a:solidFill>
                  <a:schemeClr val="tx1"/>
                </a:solidFill>
              </a:rPr>
              <a:t>suggests</a:t>
            </a:r>
            <a:r>
              <a:rPr lang="en-GB" b="0" dirty="0">
                <a:solidFill>
                  <a:schemeClr val="tx1"/>
                </a:solidFill>
              </a:rPr>
              <a:t> that…</a:t>
            </a:r>
          </a:p>
          <a:p>
            <a:pPr marL="285750" lvl="0" indent="-285750">
              <a:spcAft>
                <a:spcPts val="1200"/>
              </a:spcAft>
              <a:buFont typeface="Arial" panose="020B0604020202020204" pitchFamily="34" charset="0"/>
              <a:buChar char="•"/>
            </a:pPr>
            <a:r>
              <a:rPr lang="en-GB" b="0" dirty="0">
                <a:solidFill>
                  <a:schemeClr val="tx1"/>
                </a:solidFill>
              </a:rPr>
              <a:t>From this the reader can </a:t>
            </a:r>
            <a:r>
              <a:rPr lang="en-GB" dirty="0">
                <a:solidFill>
                  <a:schemeClr val="tx1"/>
                </a:solidFill>
              </a:rPr>
              <a:t>understand</a:t>
            </a:r>
            <a:r>
              <a:rPr lang="en-GB" b="0" dirty="0">
                <a:solidFill>
                  <a:schemeClr val="tx1"/>
                </a:solidFill>
              </a:rPr>
              <a:t> that both writers…</a:t>
            </a:r>
          </a:p>
          <a:p>
            <a:pPr lvl="0"/>
            <a:r>
              <a:rPr lang="en-GB" dirty="0">
                <a:solidFill>
                  <a:schemeClr val="tx1"/>
                </a:solidFill>
              </a:rPr>
              <a:t>Synonyms</a:t>
            </a:r>
            <a:r>
              <a:rPr lang="en-GB" b="0" dirty="0">
                <a:solidFill>
                  <a:schemeClr val="tx1"/>
                </a:solidFill>
              </a:rPr>
              <a:t> are available for all words in bold.</a:t>
            </a:r>
          </a:p>
          <a:p>
            <a:endParaRPr lang="en-GB" sz="1400" dirty="0"/>
          </a:p>
        </p:txBody>
      </p:sp>
      <p:sp>
        <p:nvSpPr>
          <p:cNvPr id="3" name="Footer Placeholder 2">
            <a:extLst>
              <a:ext uri="{FF2B5EF4-FFF2-40B4-BE49-F238E27FC236}">
                <a16:creationId xmlns:a16="http://schemas.microsoft.com/office/drawing/2014/main" id="{9C6C87E7-61CF-ECCA-290C-665652E41EAC}"/>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4EC17D5F-9B33-5B7F-F273-565FB80123E7}"/>
              </a:ext>
            </a:extLst>
          </p:cNvPr>
          <p:cNvSpPr>
            <a:spLocks noGrp="1"/>
          </p:cNvSpPr>
          <p:nvPr>
            <p:ph type="sldNum" sz="quarter" idx="12"/>
          </p:nvPr>
        </p:nvSpPr>
        <p:spPr/>
        <p:txBody>
          <a:bodyPr/>
          <a:lstStyle/>
          <a:p>
            <a:fld id="{39C6B835-EB63-4AE7-9628-740A286606E4}" type="slidenum">
              <a:rPr lang="en-GB" smtClean="0"/>
              <a:t>66</a:t>
            </a:fld>
            <a:endParaRPr lang="en-GB"/>
          </a:p>
        </p:txBody>
      </p:sp>
      <p:sp>
        <p:nvSpPr>
          <p:cNvPr id="5" name="Title 4">
            <a:extLst>
              <a:ext uri="{FF2B5EF4-FFF2-40B4-BE49-F238E27FC236}">
                <a16:creationId xmlns:a16="http://schemas.microsoft.com/office/drawing/2014/main" id="{4F25D49F-6CE4-002F-3764-AFD5EAFD10BF}"/>
              </a:ext>
            </a:extLst>
          </p:cNvPr>
          <p:cNvSpPr>
            <a:spLocks noGrp="1"/>
          </p:cNvSpPr>
          <p:nvPr>
            <p:ph type="title"/>
          </p:nvPr>
        </p:nvSpPr>
        <p:spPr/>
        <p:txBody>
          <a:bodyPr/>
          <a:lstStyle/>
          <a:p>
            <a:r>
              <a:rPr lang="en-US" dirty="0"/>
              <a:t>Structuring a response using the ‘hook’ method</a:t>
            </a:r>
            <a:endParaRPr lang="en-GB" dirty="0"/>
          </a:p>
        </p:txBody>
      </p:sp>
    </p:spTree>
    <p:extLst>
      <p:ext uri="{BB962C8B-B14F-4D97-AF65-F5344CB8AC3E}">
        <p14:creationId xmlns:p14="http://schemas.microsoft.com/office/powerpoint/2010/main" val="36145259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A26E03-B1E3-5AAA-6A1F-C1E1F8196C14}"/>
              </a:ext>
            </a:extLst>
          </p:cNvPr>
          <p:cNvSpPr>
            <a:spLocks noGrp="1"/>
          </p:cNvSpPr>
          <p:nvPr>
            <p:ph idx="1"/>
          </p:nvPr>
        </p:nvSpPr>
        <p:spPr/>
        <p:txBody>
          <a:bodyPr/>
          <a:lstStyle/>
          <a:p>
            <a:pPr marL="285750" indent="-285750">
              <a:buFont typeface="Arial" panose="020B0604020202020204" pitchFamily="34" charset="0"/>
              <a:buChar char="•"/>
            </a:pPr>
            <a:r>
              <a:rPr lang="en-US" b="0" dirty="0">
                <a:solidFill>
                  <a:schemeClr val="tx1"/>
                </a:solidFill>
              </a:rPr>
              <a:t>Turn to </a:t>
            </a:r>
            <a:r>
              <a:rPr lang="en-GB" b="0" dirty="0">
                <a:solidFill>
                  <a:schemeClr val="tx1"/>
                </a:solidFill>
              </a:rPr>
              <a:t>page 28 of the </a:t>
            </a:r>
            <a:r>
              <a:rPr lang="en-GB" b="0" i="1" dirty="0">
                <a:solidFill>
                  <a:schemeClr val="tx1"/>
                </a:solidFill>
              </a:rPr>
              <a:t>Activities booklet</a:t>
            </a:r>
            <a:r>
              <a:rPr lang="en-GB" b="0" dirty="0">
                <a:solidFill>
                  <a:schemeClr val="tx1"/>
                </a:solidFill>
              </a:rPr>
              <a:t>.</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Once complete, you can refer to the commentary provided on page 41 of your </a:t>
            </a:r>
            <a:r>
              <a:rPr lang="en-GB" b="0" i="1" dirty="0">
                <a:solidFill>
                  <a:schemeClr val="tx1"/>
                </a:solidFill>
              </a:rPr>
              <a:t>Handouts booklet</a:t>
            </a:r>
            <a:r>
              <a:rPr lang="en-GB" b="0" dirty="0">
                <a:solidFill>
                  <a:schemeClr val="tx1"/>
                </a:solidFill>
              </a:rPr>
              <a:t>.</a:t>
            </a:r>
          </a:p>
          <a:p>
            <a:endParaRPr lang="en-GB" dirty="0"/>
          </a:p>
        </p:txBody>
      </p:sp>
      <p:sp>
        <p:nvSpPr>
          <p:cNvPr id="3" name="Footer Placeholder 2">
            <a:extLst>
              <a:ext uri="{FF2B5EF4-FFF2-40B4-BE49-F238E27FC236}">
                <a16:creationId xmlns:a16="http://schemas.microsoft.com/office/drawing/2014/main" id="{DA9A4B45-4823-F6EA-C04C-2EB106ABD7A6}"/>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8E485E6-C65B-9841-2FD0-7C6763BD7F63}"/>
              </a:ext>
            </a:extLst>
          </p:cNvPr>
          <p:cNvSpPr>
            <a:spLocks noGrp="1"/>
          </p:cNvSpPr>
          <p:nvPr>
            <p:ph type="sldNum" sz="quarter" idx="12"/>
          </p:nvPr>
        </p:nvSpPr>
        <p:spPr/>
        <p:txBody>
          <a:bodyPr/>
          <a:lstStyle/>
          <a:p>
            <a:fld id="{39C6B835-EB63-4AE7-9628-740A286606E4}" type="slidenum">
              <a:rPr lang="en-GB" smtClean="0"/>
              <a:t>67</a:t>
            </a:fld>
            <a:endParaRPr lang="en-GB"/>
          </a:p>
        </p:txBody>
      </p:sp>
      <p:sp>
        <p:nvSpPr>
          <p:cNvPr id="5" name="Title 4">
            <a:extLst>
              <a:ext uri="{FF2B5EF4-FFF2-40B4-BE49-F238E27FC236}">
                <a16:creationId xmlns:a16="http://schemas.microsoft.com/office/drawing/2014/main" id="{EE973755-0F55-9207-8F72-8B2CEB3CB9B7}"/>
              </a:ext>
            </a:extLst>
          </p:cNvPr>
          <p:cNvSpPr>
            <a:spLocks noGrp="1"/>
          </p:cNvSpPr>
          <p:nvPr>
            <p:ph type="title"/>
          </p:nvPr>
        </p:nvSpPr>
        <p:spPr/>
        <p:txBody>
          <a:bodyPr/>
          <a:lstStyle/>
          <a:p>
            <a:r>
              <a:rPr lang="en-US" dirty="0"/>
              <a:t>Activity 20: Using the ‘hook’ method</a:t>
            </a:r>
            <a:endParaRPr lang="en-GB" dirty="0"/>
          </a:p>
        </p:txBody>
      </p:sp>
    </p:spTree>
    <p:extLst>
      <p:ext uri="{BB962C8B-B14F-4D97-AF65-F5344CB8AC3E}">
        <p14:creationId xmlns:p14="http://schemas.microsoft.com/office/powerpoint/2010/main" val="4154015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D62DE6-2541-4AD4-6931-D2D10958B99B}"/>
              </a:ext>
            </a:extLst>
          </p:cNvPr>
          <p:cNvSpPr>
            <a:spLocks noGrp="1"/>
          </p:cNvSpPr>
          <p:nvPr>
            <p:ph idx="1"/>
          </p:nvPr>
        </p:nvSpPr>
        <p:spPr/>
        <p:txBody>
          <a:bodyPr/>
          <a:lstStyle/>
          <a:p>
            <a:pPr marL="285750" indent="-285750">
              <a:buFont typeface="Arial" panose="020B0604020202020204" pitchFamily="34" charset="0"/>
              <a:buChar char="•"/>
            </a:pPr>
            <a:r>
              <a:rPr lang="en-US" b="0" dirty="0">
                <a:solidFill>
                  <a:schemeClr val="tx1"/>
                </a:solidFill>
              </a:rPr>
              <a:t>Turn to </a:t>
            </a:r>
            <a:r>
              <a:rPr lang="en-GB" b="0" dirty="0">
                <a:solidFill>
                  <a:schemeClr val="tx1"/>
                </a:solidFill>
              </a:rPr>
              <a:t>page 29 of the </a:t>
            </a:r>
            <a:r>
              <a:rPr lang="en-GB" b="0" i="1" dirty="0">
                <a:solidFill>
                  <a:schemeClr val="tx1"/>
                </a:solidFill>
              </a:rPr>
              <a:t>Activities booklet</a:t>
            </a:r>
            <a:r>
              <a:rPr lang="en-GB" b="0" dirty="0">
                <a:solidFill>
                  <a:schemeClr val="tx1"/>
                </a:solidFill>
              </a:rPr>
              <a:t>.</a:t>
            </a:r>
          </a:p>
          <a:p>
            <a:pPr marL="285750" indent="-285750">
              <a:buFont typeface="Arial" panose="020B0604020202020204" pitchFamily="34" charset="0"/>
              <a:buChar char="•"/>
            </a:pPr>
            <a:endParaRPr lang="en-GB" b="0" i="1" dirty="0">
              <a:solidFill>
                <a:schemeClr val="tx1"/>
              </a:solidFill>
            </a:endParaRPr>
          </a:p>
          <a:p>
            <a:pPr marL="285750" indent="-285750">
              <a:buFont typeface="Arial" panose="020B0604020202020204" pitchFamily="34" charset="0"/>
              <a:buChar char="•"/>
            </a:pPr>
            <a:r>
              <a:rPr lang="en-GB" b="0" dirty="0">
                <a:solidFill>
                  <a:schemeClr val="tx1"/>
                </a:solidFill>
              </a:rPr>
              <a:t>Once complete, you can refer to the commentary provided on page 41 of your </a:t>
            </a:r>
            <a:r>
              <a:rPr lang="en-GB" b="0" i="1" dirty="0">
                <a:solidFill>
                  <a:schemeClr val="tx1"/>
                </a:solidFill>
              </a:rPr>
              <a:t>Handouts booklet</a:t>
            </a:r>
            <a:r>
              <a:rPr lang="en-GB" b="0" dirty="0">
                <a:solidFill>
                  <a:schemeClr val="tx1"/>
                </a:solidFill>
              </a:rPr>
              <a:t>. </a:t>
            </a:r>
          </a:p>
          <a:p>
            <a:endParaRPr lang="en-GB" dirty="0"/>
          </a:p>
        </p:txBody>
      </p:sp>
      <p:sp>
        <p:nvSpPr>
          <p:cNvPr id="3" name="Footer Placeholder 2">
            <a:extLst>
              <a:ext uri="{FF2B5EF4-FFF2-40B4-BE49-F238E27FC236}">
                <a16:creationId xmlns:a16="http://schemas.microsoft.com/office/drawing/2014/main" id="{F9B10A1E-9659-4E2F-4103-807AE387CAF6}"/>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CB83AC98-C946-01A7-3597-6156289D9BEC}"/>
              </a:ext>
            </a:extLst>
          </p:cNvPr>
          <p:cNvSpPr>
            <a:spLocks noGrp="1"/>
          </p:cNvSpPr>
          <p:nvPr>
            <p:ph type="sldNum" sz="quarter" idx="12"/>
          </p:nvPr>
        </p:nvSpPr>
        <p:spPr/>
        <p:txBody>
          <a:bodyPr/>
          <a:lstStyle/>
          <a:p>
            <a:fld id="{39C6B835-EB63-4AE7-9628-740A286606E4}" type="slidenum">
              <a:rPr lang="en-GB" smtClean="0"/>
              <a:t>68</a:t>
            </a:fld>
            <a:endParaRPr lang="en-GB"/>
          </a:p>
        </p:txBody>
      </p:sp>
      <p:sp>
        <p:nvSpPr>
          <p:cNvPr id="5" name="Title 4">
            <a:extLst>
              <a:ext uri="{FF2B5EF4-FFF2-40B4-BE49-F238E27FC236}">
                <a16:creationId xmlns:a16="http://schemas.microsoft.com/office/drawing/2014/main" id="{F92B9898-7E4A-7A55-ECC6-478F34618DE1}"/>
              </a:ext>
            </a:extLst>
          </p:cNvPr>
          <p:cNvSpPr>
            <a:spLocks noGrp="1"/>
          </p:cNvSpPr>
          <p:nvPr>
            <p:ph type="title"/>
          </p:nvPr>
        </p:nvSpPr>
        <p:spPr/>
        <p:txBody>
          <a:bodyPr/>
          <a:lstStyle/>
          <a:p>
            <a:r>
              <a:rPr lang="en-US" dirty="0"/>
              <a:t>Activity 21: ‘Big ideas’, vocabulary and the ‘hook’ method</a:t>
            </a:r>
            <a:endParaRPr lang="en-GB" dirty="0"/>
          </a:p>
        </p:txBody>
      </p:sp>
    </p:spTree>
    <p:extLst>
      <p:ext uri="{BB962C8B-B14F-4D97-AF65-F5344CB8AC3E}">
        <p14:creationId xmlns:p14="http://schemas.microsoft.com/office/powerpoint/2010/main" val="29291896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6FC373-717E-E65E-80B3-DBDB9E685CD7}"/>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Reflecting on what you have covered during the course of this training session, complete the ‘Post-session reflection’ provided on page 30 of the </a:t>
            </a:r>
            <a:r>
              <a:rPr lang="en-GB" b="0" i="1" dirty="0">
                <a:solidFill>
                  <a:schemeClr val="tx1"/>
                </a:solidFill>
              </a:rPr>
              <a:t>Activities booklet</a:t>
            </a:r>
            <a:r>
              <a:rPr lang="en-GB" b="0" dirty="0">
                <a:solidFill>
                  <a:schemeClr val="tx1"/>
                </a:solidFill>
              </a:rPr>
              <a:t>. </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Reflect on what you have explored during this session.</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What will you change, adapt or improve on going forward?</a:t>
            </a:r>
          </a:p>
          <a:p>
            <a:endParaRPr lang="en-GB" dirty="0"/>
          </a:p>
        </p:txBody>
      </p:sp>
      <p:sp>
        <p:nvSpPr>
          <p:cNvPr id="3" name="Footer Placeholder 2">
            <a:extLst>
              <a:ext uri="{FF2B5EF4-FFF2-40B4-BE49-F238E27FC236}">
                <a16:creationId xmlns:a16="http://schemas.microsoft.com/office/drawing/2014/main" id="{CD165AC4-8F56-841C-7378-17B8A9885491}"/>
              </a:ext>
            </a:extLst>
          </p:cNvPr>
          <p:cNvSpPr>
            <a:spLocks noGrp="1"/>
          </p:cNvSpPr>
          <p:nvPr>
            <p:ph type="ftr" sz="quarter" idx="11"/>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B6FDF609-323E-9BB2-4359-7F824B5ECB2E}"/>
              </a:ext>
            </a:extLst>
          </p:cNvPr>
          <p:cNvSpPr>
            <a:spLocks noGrp="1"/>
          </p:cNvSpPr>
          <p:nvPr>
            <p:ph type="sldNum" sz="quarter" idx="12"/>
          </p:nvPr>
        </p:nvSpPr>
        <p:spPr/>
        <p:txBody>
          <a:bodyPr/>
          <a:lstStyle/>
          <a:p>
            <a:fld id="{39C6B835-EB63-4AE7-9628-740A286606E4}" type="slidenum">
              <a:rPr lang="en-GB" smtClean="0"/>
              <a:t>69</a:t>
            </a:fld>
            <a:endParaRPr lang="en-GB"/>
          </a:p>
        </p:txBody>
      </p:sp>
      <p:sp>
        <p:nvSpPr>
          <p:cNvPr id="5" name="Title 4">
            <a:extLst>
              <a:ext uri="{FF2B5EF4-FFF2-40B4-BE49-F238E27FC236}">
                <a16:creationId xmlns:a16="http://schemas.microsoft.com/office/drawing/2014/main" id="{4CC31451-834A-6D61-7577-C20FC7E5CFF9}"/>
              </a:ext>
            </a:extLst>
          </p:cNvPr>
          <p:cNvSpPr>
            <a:spLocks noGrp="1"/>
          </p:cNvSpPr>
          <p:nvPr>
            <p:ph type="title"/>
          </p:nvPr>
        </p:nvSpPr>
        <p:spPr/>
        <p:txBody>
          <a:bodyPr/>
          <a:lstStyle/>
          <a:p>
            <a:r>
              <a:rPr lang="en-GB" dirty="0"/>
              <a:t>Reflection: Where are you now?</a:t>
            </a:r>
          </a:p>
        </p:txBody>
      </p:sp>
    </p:spTree>
    <p:extLst>
      <p:ext uri="{BB962C8B-B14F-4D97-AF65-F5344CB8AC3E}">
        <p14:creationId xmlns:p14="http://schemas.microsoft.com/office/powerpoint/2010/main" val="2722400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0A215-CE69-A207-D1E7-DBF2093225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E65BB7-93B7-56DC-4F0D-0150CBBE860D}"/>
              </a:ext>
            </a:extLst>
          </p:cNvPr>
          <p:cNvSpPr>
            <a:spLocks noGrp="1"/>
          </p:cNvSpPr>
          <p:nvPr>
            <p:ph type="title"/>
          </p:nvPr>
        </p:nvSpPr>
        <p:spPr/>
        <p:txBody>
          <a:bodyPr/>
          <a:lstStyle/>
          <a:p>
            <a:r>
              <a:rPr lang="en-GB" dirty="0"/>
              <a:t>Assessment objectives for the focus questions </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A497F20D-AEF2-7177-3F83-24532CBAA629}"/>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E5C96367-FDD9-32F8-1E56-9C87715AEF51}"/>
              </a:ext>
            </a:extLst>
          </p:cNvPr>
          <p:cNvSpPr>
            <a:spLocks noGrp="1"/>
          </p:cNvSpPr>
          <p:nvPr>
            <p:ph type="sldNum" sz="quarter" idx="11"/>
          </p:nvPr>
        </p:nvSpPr>
        <p:spPr/>
        <p:txBody>
          <a:bodyPr/>
          <a:lstStyle/>
          <a:p>
            <a:fld id="{39C6B835-EB63-4AE7-9628-740A286606E4}" type="slidenum">
              <a:rPr lang="en-GB" smtClean="0"/>
              <a:pPr/>
              <a:t>7</a:t>
            </a:fld>
            <a:endParaRPr lang="en-GB"/>
          </a:p>
        </p:txBody>
      </p:sp>
      <p:graphicFrame>
        <p:nvGraphicFramePr>
          <p:cNvPr id="6" name="Table 5">
            <a:extLst>
              <a:ext uri="{FF2B5EF4-FFF2-40B4-BE49-F238E27FC236}">
                <a16:creationId xmlns:a16="http://schemas.microsoft.com/office/drawing/2014/main" id="{E4D13586-5F19-D1DA-2F67-938525C7E086}"/>
              </a:ext>
            </a:extLst>
          </p:cNvPr>
          <p:cNvGraphicFramePr>
            <a:graphicFrameLocks noGrp="1"/>
          </p:cNvGraphicFramePr>
          <p:nvPr>
            <p:extLst>
              <p:ext uri="{D42A27DB-BD31-4B8C-83A1-F6EECF244321}">
                <p14:modId xmlns:p14="http://schemas.microsoft.com/office/powerpoint/2010/main" val="3942060126"/>
              </p:ext>
            </p:extLst>
          </p:nvPr>
        </p:nvGraphicFramePr>
        <p:xfrm>
          <a:off x="539746" y="1737144"/>
          <a:ext cx="11101392" cy="2527125"/>
        </p:xfrm>
        <a:graphic>
          <a:graphicData uri="http://schemas.openxmlformats.org/drawingml/2006/table">
            <a:tbl>
              <a:tblPr firstRow="1" firstCol="1" bandRow="1"/>
              <a:tblGrid>
                <a:gridCol w="5550696">
                  <a:extLst>
                    <a:ext uri="{9D8B030D-6E8A-4147-A177-3AD203B41FA5}">
                      <a16:colId xmlns:a16="http://schemas.microsoft.com/office/drawing/2014/main" val="3641994628"/>
                    </a:ext>
                  </a:extLst>
                </a:gridCol>
                <a:gridCol w="5550696">
                  <a:extLst>
                    <a:ext uri="{9D8B030D-6E8A-4147-A177-3AD203B41FA5}">
                      <a16:colId xmlns:a16="http://schemas.microsoft.com/office/drawing/2014/main" val="953312823"/>
                    </a:ext>
                  </a:extLst>
                </a:gridCol>
              </a:tblGrid>
              <a:tr h="3849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b="0" dirty="0">
                          <a:solidFill>
                            <a:schemeClr val="bg1"/>
                          </a:solidFill>
                          <a:latin typeface="+mn-lt"/>
                        </a:rPr>
                        <a:t>Question 2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371376"/>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b="0" dirty="0">
                          <a:solidFill>
                            <a:schemeClr val="bg1"/>
                          </a:solidFill>
                          <a:latin typeface="+mn-lt"/>
                        </a:rPr>
                        <a:t>Question 4</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371376"/>
                    </a:solidFill>
                  </a:tcPr>
                </a:tc>
                <a:extLst>
                  <a:ext uri="{0D108BD9-81ED-4DB2-BD59-A6C34878D82A}">
                    <a16:rowId xmlns:a16="http://schemas.microsoft.com/office/drawing/2014/main" val="25813739"/>
                  </a:ext>
                </a:extLst>
              </a:tr>
              <a:tr h="2142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lvl="0"/>
                      <a:r>
                        <a:rPr lang="en-GB" b="1" dirty="0">
                          <a:latin typeface="+mn-lt"/>
                        </a:rPr>
                        <a:t>AO1</a:t>
                      </a:r>
                    </a:p>
                    <a:p>
                      <a:pPr lvl="0"/>
                      <a:endParaRPr lang="en-GB" dirty="0">
                        <a:latin typeface="+mn-lt"/>
                      </a:endParaRPr>
                    </a:p>
                    <a:p>
                      <a:pPr lvl="0"/>
                      <a:r>
                        <a:rPr lang="en-GB" dirty="0">
                          <a:latin typeface="+mn-lt"/>
                        </a:rPr>
                        <a:t>Identify and interpret explicit and implicit information and ideas.</a:t>
                      </a:r>
                    </a:p>
                    <a:p>
                      <a:pPr lvl="0"/>
                      <a:endParaRPr lang="en-GB" dirty="0">
                        <a:latin typeface="+mn-lt"/>
                      </a:endParaRPr>
                    </a:p>
                    <a:p>
                      <a:pPr lvl="0"/>
                      <a:r>
                        <a:rPr lang="en-GB" dirty="0">
                          <a:latin typeface="+mn-lt"/>
                        </a:rPr>
                        <a:t>Select and synthesise evidence from different texts.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latin typeface="+mn-lt"/>
                        </a:rPr>
                        <a:t>AO3</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mn-lt"/>
                        </a:rPr>
                        <a:t>Compare writers’ ideas and perspectives, as well as how these are conveyed, across two or more texts.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7861802"/>
                  </a:ext>
                </a:extLst>
              </a:tr>
            </a:tbl>
          </a:graphicData>
        </a:graphic>
      </p:graphicFrame>
    </p:spTree>
    <p:extLst>
      <p:ext uri="{BB962C8B-B14F-4D97-AF65-F5344CB8AC3E}">
        <p14:creationId xmlns:p14="http://schemas.microsoft.com/office/powerpoint/2010/main" val="36644001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F8B78-F553-FA38-FC2C-389372DCC8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EFE2D-C9CF-D9D1-D044-F98B384BE7F0}"/>
              </a:ext>
            </a:extLst>
          </p:cNvPr>
          <p:cNvSpPr>
            <a:spLocks noGrp="1"/>
          </p:cNvSpPr>
          <p:nvPr>
            <p:ph type="title"/>
          </p:nvPr>
        </p:nvSpPr>
        <p:spPr/>
        <p:txBody>
          <a:bodyPr>
            <a:normAutofit/>
          </a:bodyPr>
          <a:lstStyle/>
          <a:p>
            <a:r>
              <a:rPr lang="en-GB" b="1" dirty="0">
                <a:ea typeface="Open Sans SemiBold" pitchFamily="2" charset="0"/>
                <a:cs typeface="Open Sans SemiBold" pitchFamily="2" charset="0"/>
              </a:rPr>
              <a:t>End of session</a:t>
            </a:r>
          </a:p>
        </p:txBody>
      </p:sp>
      <p:sp>
        <p:nvSpPr>
          <p:cNvPr id="5" name="Slide Number Placeholder 4">
            <a:extLst>
              <a:ext uri="{FF2B5EF4-FFF2-40B4-BE49-F238E27FC236}">
                <a16:creationId xmlns:a16="http://schemas.microsoft.com/office/drawing/2014/main" id="{4AFADB89-BC16-6EDF-34E0-61B22D47C76B}"/>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C6B835-EB63-4AE7-9628-740A286606E4}" type="slidenum">
              <a:rPr kumimoji="0" lang="en-GB" sz="1000" b="0" i="0" u="none" strike="noStrike" kern="1200" cap="none" spc="0" normalizeH="0" baseline="0" noProof="0" smtClean="0">
                <a:ln>
                  <a:noFill/>
                </a:ln>
                <a:solidFill>
                  <a:prstClr val="white"/>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GB" sz="10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37003056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4876686-8917-587D-4D38-A15EDA57B040}"/>
              </a:ext>
            </a:extLst>
          </p:cNvPr>
          <p:cNvSpPr>
            <a:spLocks noGrp="1"/>
          </p:cNvSpPr>
          <p:nvPr>
            <p:ph type="title"/>
          </p:nvPr>
        </p:nvSpPr>
        <p:spPr>
          <a:xfrm>
            <a:off x="550863" y="428960"/>
            <a:ext cx="11090275" cy="1128696"/>
          </a:xfrm>
        </p:spPr>
        <p:txBody>
          <a:bodyPr>
            <a:normAutofit/>
          </a:bodyPr>
          <a:lstStyle/>
          <a:p>
            <a:r>
              <a:rPr lang="en-GB" sz="3600" b="1" dirty="0">
                <a:ea typeface="Open Sans Medium" pitchFamily="2" charset="0"/>
                <a:cs typeface="Open Sans Medium" pitchFamily="2" charset="0"/>
              </a:rPr>
              <a:t>Thank you</a:t>
            </a:r>
          </a:p>
        </p:txBody>
      </p:sp>
      <p:sp>
        <p:nvSpPr>
          <p:cNvPr id="7" name="Content Placeholder 2">
            <a:extLst>
              <a:ext uri="{FF2B5EF4-FFF2-40B4-BE49-F238E27FC236}">
                <a16:creationId xmlns:a16="http://schemas.microsoft.com/office/drawing/2014/main" id="{CF61196A-635D-4C03-7DB2-2CFC5D98ECA2}"/>
              </a:ext>
            </a:extLst>
          </p:cNvPr>
          <p:cNvSpPr txBox="1">
            <a:spLocks/>
          </p:cNvSpPr>
          <p:nvPr/>
        </p:nvSpPr>
        <p:spPr>
          <a:xfrm>
            <a:off x="550862" y="1945892"/>
            <a:ext cx="5545138"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rPr>
              <a:t>Our friendly team will be happy to support you between 9am and 5pm, Monday to Friday. </a:t>
            </a: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endParaRP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r>
              <a:rPr kumimoji="0" lang="en-GB" sz="1800" b="1" i="0" u="none" strike="noStrike" kern="1200" cap="none" spc="0" normalizeH="0" baseline="0" noProof="0" dirty="0">
                <a:ln>
                  <a:noFill/>
                </a:ln>
                <a:solidFill>
                  <a:prstClr val="white"/>
                </a:solidFill>
                <a:effectLst/>
                <a:uLnTx/>
                <a:uFillTx/>
                <a:ea typeface="Open Sans" pitchFamily="2" charset="0"/>
                <a:cs typeface="Open Sans" pitchFamily="2" charset="0"/>
              </a:rPr>
              <a:t>Tel: </a:t>
            </a:r>
            <a:r>
              <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rPr>
              <a:t>0161 953 7504</a:t>
            </a: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r>
              <a:rPr kumimoji="0" lang="en-GB" sz="1800" b="1" i="0" u="none" strike="noStrike" kern="1200" cap="none" spc="0" normalizeH="0" baseline="0" noProof="0" dirty="0">
                <a:ln>
                  <a:noFill/>
                </a:ln>
                <a:solidFill>
                  <a:prstClr val="white"/>
                </a:solidFill>
                <a:effectLst/>
                <a:uLnTx/>
                <a:uFillTx/>
                <a:ea typeface="Open Sans" pitchFamily="2" charset="0"/>
                <a:cs typeface="Open Sans" pitchFamily="2" charset="0"/>
              </a:rPr>
              <a:t>Email: </a:t>
            </a:r>
            <a:r>
              <a:rPr kumimoji="0" lang="en-GB" sz="1800" b="0" i="0" u="sng" strike="noStrike" kern="1200" cap="none" spc="0" normalizeH="0" baseline="0" noProof="0" dirty="0">
                <a:ln>
                  <a:noFill/>
                </a:ln>
                <a:solidFill>
                  <a:prstClr val="white"/>
                </a:solidFill>
                <a:effectLst/>
                <a:uLnTx/>
                <a:uFillTx/>
                <a:ea typeface="Open Sans" pitchFamily="2" charset="0"/>
                <a:cs typeface="Open Sans" pitchFamily="2" charset="0"/>
                <a:hlinkClick r:id="rId2">
                  <a:extLst>
                    <a:ext uri="{A12FA001-AC4F-418D-AE19-62706E023703}">
                      <ahyp:hlinkClr xmlns:ahyp="http://schemas.microsoft.com/office/drawing/2018/hyperlinkcolor" val="tx"/>
                    </a:ext>
                  </a:extLst>
                </a:hlinkClick>
              </a:rPr>
              <a:t>english-gcse@aqa.org.uk</a:t>
            </a:r>
            <a:endParaRPr kumimoji="0" lang="en-GB" sz="1800" b="0" i="0" u="sng" strike="noStrike" kern="1200" cap="none" spc="0" normalizeH="0" baseline="0" noProof="0" dirty="0">
              <a:ln>
                <a:noFill/>
              </a:ln>
              <a:solidFill>
                <a:prstClr val="white"/>
              </a:solidFill>
              <a:effectLst/>
              <a:uLnTx/>
              <a:uFillTx/>
              <a:ea typeface="Open Sans" pitchFamily="2" charset="0"/>
              <a:cs typeface="Open Sans" pitchFamily="2" charset="0"/>
            </a:endParaRP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r>
              <a:rPr lang="en-GB" dirty="0">
                <a:solidFill>
                  <a:prstClr val="white"/>
                </a:solidFill>
                <a:ea typeface="Open Sans" pitchFamily="2" charset="0"/>
                <a:cs typeface="Open Sans" pitchFamily="2" charset="0"/>
              </a:rPr>
              <a:t>Instagram: </a:t>
            </a:r>
            <a:r>
              <a:rPr lang="en-GB" b="0" dirty="0">
                <a:solidFill>
                  <a:prstClr val="white"/>
                </a:solidFill>
                <a:ea typeface="Open Sans" pitchFamily="2" charset="0"/>
                <a:cs typeface="Open Sans" pitchFamily="2" charset="0"/>
              </a:rPr>
              <a:t>@aqaeducation</a:t>
            </a: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endParaRP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hlinkClick r:id="rId3">
                  <a:extLst>
                    <a:ext uri="{A12FA001-AC4F-418D-AE19-62706E023703}">
                      <ahyp:hlinkClr xmlns:ahyp="http://schemas.microsoft.com/office/drawing/2018/hyperlinkcolor" val="tx"/>
                    </a:ext>
                  </a:extLst>
                </a:hlinkClick>
              </a:rPr>
              <a:t>aqa.org.uk</a:t>
            </a:r>
            <a:endParaRPr kumimoji="0" lang="en-GB" sz="1800" b="0" i="0" u="none" strike="noStrike" kern="1200" cap="none" spc="0" normalizeH="0" baseline="0" noProof="0" dirty="0">
              <a:ln>
                <a:noFill/>
              </a:ln>
              <a:solidFill>
                <a:prstClr val="white"/>
              </a:solidFill>
              <a:effectLst/>
              <a:uLnTx/>
              <a:uFillTx/>
              <a:ea typeface="Open Sans" pitchFamily="2" charset="0"/>
              <a:cs typeface="Open Sans" pitchFamily="2" charset="0"/>
            </a:endParaRP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endParaRPr>
          </a:p>
          <a:p>
            <a:pPr marL="0" marR="0" lvl="0" indent="0" algn="l" defTabSz="914400" rtl="0" eaLnBrk="1" fontAlgn="auto" latinLnBrk="0" hangingPunct="1">
              <a:lnSpc>
                <a:spcPct val="110000"/>
              </a:lnSpc>
              <a:spcBef>
                <a:spcPts val="600"/>
              </a:spcBef>
              <a:spcAft>
                <a:spcPts val="6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024616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C995D-0C2E-C602-FF1E-AD969FBFB8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66B88C-4F2C-16F8-F139-2451FCDBD75C}"/>
              </a:ext>
            </a:extLst>
          </p:cNvPr>
          <p:cNvSpPr>
            <a:spLocks noGrp="1"/>
          </p:cNvSpPr>
          <p:nvPr>
            <p:ph type="title"/>
          </p:nvPr>
        </p:nvSpPr>
        <p:spPr/>
        <p:txBody>
          <a:bodyPr/>
          <a:lstStyle/>
          <a:p>
            <a:r>
              <a:rPr lang="en-GB" dirty="0"/>
              <a:t>Assessment objectives explained </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0F99945F-04FF-B093-4C44-7AF61BD44A89}"/>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06CEF92F-6426-4320-1C23-67D0B14B11EE}"/>
              </a:ext>
            </a:extLst>
          </p:cNvPr>
          <p:cNvSpPr>
            <a:spLocks noGrp="1"/>
          </p:cNvSpPr>
          <p:nvPr>
            <p:ph type="sldNum" sz="quarter" idx="11"/>
          </p:nvPr>
        </p:nvSpPr>
        <p:spPr/>
        <p:txBody>
          <a:bodyPr/>
          <a:lstStyle/>
          <a:p>
            <a:fld id="{39C6B835-EB63-4AE7-9628-740A286606E4}" type="slidenum">
              <a:rPr lang="en-GB" smtClean="0"/>
              <a:pPr/>
              <a:t>8</a:t>
            </a:fld>
            <a:endParaRPr lang="en-GB"/>
          </a:p>
        </p:txBody>
      </p:sp>
      <p:graphicFrame>
        <p:nvGraphicFramePr>
          <p:cNvPr id="6" name="Table 5">
            <a:extLst>
              <a:ext uri="{FF2B5EF4-FFF2-40B4-BE49-F238E27FC236}">
                <a16:creationId xmlns:a16="http://schemas.microsoft.com/office/drawing/2014/main" id="{6E0045F3-1B5D-B276-D0BD-E937DF831F67}"/>
              </a:ext>
            </a:extLst>
          </p:cNvPr>
          <p:cNvGraphicFramePr>
            <a:graphicFrameLocks noGrp="1"/>
          </p:cNvGraphicFramePr>
          <p:nvPr>
            <p:extLst>
              <p:ext uri="{D42A27DB-BD31-4B8C-83A1-F6EECF244321}">
                <p14:modId xmlns:p14="http://schemas.microsoft.com/office/powerpoint/2010/main" val="270910803"/>
              </p:ext>
            </p:extLst>
          </p:nvPr>
        </p:nvGraphicFramePr>
        <p:xfrm>
          <a:off x="539746" y="1737144"/>
          <a:ext cx="11090274" cy="2670954"/>
        </p:xfrm>
        <a:graphic>
          <a:graphicData uri="http://schemas.openxmlformats.org/drawingml/2006/table">
            <a:tbl>
              <a:tblPr firstRow="1" firstCol="1" bandRow="1"/>
              <a:tblGrid>
                <a:gridCol w="5545137">
                  <a:extLst>
                    <a:ext uri="{9D8B030D-6E8A-4147-A177-3AD203B41FA5}">
                      <a16:colId xmlns:a16="http://schemas.microsoft.com/office/drawing/2014/main" val="3641994628"/>
                    </a:ext>
                  </a:extLst>
                </a:gridCol>
                <a:gridCol w="5545137">
                  <a:extLst>
                    <a:ext uri="{9D8B030D-6E8A-4147-A177-3AD203B41FA5}">
                      <a16:colId xmlns:a16="http://schemas.microsoft.com/office/drawing/2014/main" val="953312823"/>
                    </a:ext>
                  </a:extLst>
                </a:gridCol>
              </a:tblGrid>
              <a:tr h="3849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b="0" dirty="0">
                          <a:solidFill>
                            <a:schemeClr val="bg1"/>
                          </a:solidFill>
                          <a:latin typeface="+mn-lt"/>
                        </a:rPr>
                        <a:t>Question 2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371376"/>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b="0" dirty="0">
                          <a:solidFill>
                            <a:schemeClr val="bg1"/>
                          </a:solidFill>
                          <a:latin typeface="+mn-lt"/>
                        </a:rPr>
                        <a:t>Question 4</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371376"/>
                    </a:solidFill>
                  </a:tcPr>
                </a:tc>
                <a:extLst>
                  <a:ext uri="{0D108BD9-81ED-4DB2-BD59-A6C34878D82A}">
                    <a16:rowId xmlns:a16="http://schemas.microsoft.com/office/drawing/2014/main" val="25813739"/>
                  </a:ext>
                </a:extLst>
              </a:tr>
              <a:tr h="2142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lvl="0"/>
                      <a:r>
                        <a:rPr lang="en-GB" b="1" dirty="0">
                          <a:latin typeface="+mn-lt"/>
                        </a:rPr>
                        <a:t>AO1</a:t>
                      </a:r>
                    </a:p>
                    <a:p>
                      <a:pPr lvl="0"/>
                      <a:endParaRPr lang="en-GB" dirty="0">
                        <a:latin typeface="+mn-lt"/>
                      </a:endParaRPr>
                    </a:p>
                    <a:p>
                      <a:pPr lvl="0"/>
                      <a:r>
                        <a:rPr lang="en-GB" dirty="0">
                          <a:latin typeface="+mn-lt"/>
                        </a:rPr>
                        <a:t>Identify the focus of the task.</a:t>
                      </a:r>
                    </a:p>
                    <a:p>
                      <a:pPr lvl="0"/>
                      <a:endParaRPr lang="en-GB" dirty="0">
                        <a:latin typeface="+mn-lt"/>
                      </a:endParaRPr>
                    </a:p>
                    <a:p>
                      <a:pPr lvl="0"/>
                      <a:r>
                        <a:rPr lang="en-GB" dirty="0">
                          <a:latin typeface="+mn-lt"/>
                        </a:rPr>
                        <a:t>How is this focus similar or different in each text? </a:t>
                      </a:r>
                    </a:p>
                    <a:p>
                      <a:pPr lvl="0"/>
                      <a:endParaRPr lang="en-GB" dirty="0">
                        <a:latin typeface="+mn-lt"/>
                      </a:endParaRPr>
                    </a:p>
                    <a:p>
                      <a:pPr lvl="0"/>
                      <a:r>
                        <a:rPr lang="en-GB" dirty="0">
                          <a:latin typeface="+mn-lt"/>
                        </a:rPr>
                        <a:t>What can be inferred from these similarities or differences?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latin typeface="+mn-lt"/>
                        </a:rPr>
                        <a:t>AO3</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mn-lt"/>
                        </a:rPr>
                        <a:t>What are the writers’ perspectives?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mn-l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mn-lt"/>
                        </a:rPr>
                        <a:t>How do the writers convey their perspectives? What methods do they use?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mn-lt"/>
                        </a:rPr>
                        <a:t>How are their perspectives similar or different?</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7861802"/>
                  </a:ext>
                </a:extLst>
              </a:tr>
            </a:tbl>
          </a:graphicData>
        </a:graphic>
      </p:graphicFrame>
    </p:spTree>
    <p:extLst>
      <p:ext uri="{BB962C8B-B14F-4D97-AF65-F5344CB8AC3E}">
        <p14:creationId xmlns:p14="http://schemas.microsoft.com/office/powerpoint/2010/main" val="2038609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C9D08-34AF-36DC-9D24-98E6E378B2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C1E6E2-8719-3027-6851-AF1AF5D7D07F}"/>
              </a:ext>
            </a:extLst>
          </p:cNvPr>
          <p:cNvSpPr>
            <a:spLocks noGrp="1"/>
          </p:cNvSpPr>
          <p:nvPr>
            <p:ph type="title"/>
          </p:nvPr>
        </p:nvSpPr>
        <p:spPr/>
        <p:txBody>
          <a:bodyPr/>
          <a:lstStyle/>
          <a:p>
            <a:r>
              <a:rPr lang="en-GB" dirty="0"/>
              <a:t>2. Creative approaches to comparing texts</a:t>
            </a:r>
            <a:endParaRPr lang="en-GB" b="1" dirty="0">
              <a:ea typeface="Open Sans Medium" pitchFamily="2" charset="0"/>
              <a:cs typeface="Open Sans Medium" pitchFamily="2" charset="0"/>
            </a:endParaRPr>
          </a:p>
        </p:txBody>
      </p:sp>
      <p:sp>
        <p:nvSpPr>
          <p:cNvPr id="3" name="Footer Placeholder 2">
            <a:extLst>
              <a:ext uri="{FF2B5EF4-FFF2-40B4-BE49-F238E27FC236}">
                <a16:creationId xmlns:a16="http://schemas.microsoft.com/office/drawing/2014/main" id="{EB714780-3E3D-F81C-20A4-84336C86DE9E}"/>
              </a:ext>
            </a:extLst>
          </p:cNvPr>
          <p:cNvSpPr>
            <a:spLocks noGrp="1"/>
          </p:cNvSpPr>
          <p:nvPr>
            <p:ph type="ftr" sz="quarter" idx="10"/>
          </p:nvPr>
        </p:nvSpPr>
        <p:spPr/>
        <p:txBody>
          <a:bodyPr/>
          <a:lstStyle/>
          <a:p>
            <a:r>
              <a:rPr lang="en-GB"/>
              <a:t>Copyright © 2026 AQA and its licensors. All rights reserved.</a:t>
            </a:r>
            <a:endParaRPr lang="en-GB" dirty="0"/>
          </a:p>
        </p:txBody>
      </p:sp>
      <p:sp>
        <p:nvSpPr>
          <p:cNvPr id="4" name="Slide Number Placeholder 3">
            <a:extLst>
              <a:ext uri="{FF2B5EF4-FFF2-40B4-BE49-F238E27FC236}">
                <a16:creationId xmlns:a16="http://schemas.microsoft.com/office/drawing/2014/main" id="{C1207B60-4C9D-E3D8-3906-BD9B2609316A}"/>
              </a:ext>
            </a:extLst>
          </p:cNvPr>
          <p:cNvSpPr>
            <a:spLocks noGrp="1"/>
          </p:cNvSpPr>
          <p:nvPr>
            <p:ph type="sldNum" sz="quarter" idx="11"/>
          </p:nvPr>
        </p:nvSpPr>
        <p:spPr/>
        <p:txBody>
          <a:bodyPr/>
          <a:lstStyle/>
          <a:p>
            <a:fld id="{39C6B835-EB63-4AE7-9628-740A286606E4}" type="slidenum">
              <a:rPr lang="en-GB" smtClean="0"/>
              <a:pPr/>
              <a:t>9</a:t>
            </a:fld>
            <a:endParaRPr lang="en-GB"/>
          </a:p>
        </p:txBody>
      </p:sp>
    </p:spTree>
    <p:extLst>
      <p:ext uri="{BB962C8B-B14F-4D97-AF65-F5344CB8AC3E}">
        <p14:creationId xmlns:p14="http://schemas.microsoft.com/office/powerpoint/2010/main" val="1739204773"/>
      </p:ext>
    </p:extLst>
  </p:cSld>
  <p:clrMapOvr>
    <a:masterClrMapping/>
  </p:clrMapOvr>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AQA_Corporate PPT Template_v02.pptx" id="{FA8B8D9F-4DE5-4B18-89E5-606CCF07E733}" vid="{6C41AA77-A636-4EB8-86C0-A4E237544A96}"/>
    </a:ext>
  </a:extLst>
</a:theme>
</file>

<file path=ppt/theme/theme2.xml><?xml version="1.0" encoding="utf-8"?>
<a:theme xmlns:a="http://schemas.openxmlformats.org/drawingml/2006/main" name="1_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AQA_Corporate PPT Template_v02.pptx" id="{FA8B8D9F-4DE5-4B18-89E5-606CCF07E733}" vid="{6C41AA77-A636-4EB8-86C0-A4E237544A96}"/>
    </a:ext>
  </a:extLst>
</a:theme>
</file>

<file path=ppt/theme/theme3.xml><?xml version="1.0" encoding="utf-8"?>
<a:theme xmlns:a="http://schemas.openxmlformats.org/drawingml/2006/main" name="2_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AQA_Corporate PPT Template_v02.pptx" id="{FA8B8D9F-4DE5-4B18-89E5-606CCF07E733}" vid="{6C41AA77-A636-4EB8-86C0-A4E237544A9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AQA_Corporate PPT Template_v02</Template>
  <TotalTime>1101</TotalTime>
  <Words>6082</Words>
  <PresentationFormat>Widescreen</PresentationFormat>
  <Paragraphs>682</Paragraphs>
  <Slides>71</Slides>
  <Notes>12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71</vt:i4>
      </vt:variant>
    </vt:vector>
  </HeadingPairs>
  <TitlesOfParts>
    <vt:vector size="82" baseType="lpstr">
      <vt:lpstr>Open Sans</vt:lpstr>
      <vt:lpstr>Open Sans Medium</vt:lpstr>
      <vt:lpstr>Source Sans Pro Black</vt:lpstr>
      <vt:lpstr>Source Sans Pro Semibold</vt:lpstr>
      <vt:lpstr>Calibri</vt:lpstr>
      <vt:lpstr>Source Sans Pro</vt:lpstr>
      <vt:lpstr>Arial</vt:lpstr>
      <vt:lpstr>Open Sans SemiBold</vt:lpstr>
      <vt:lpstr>AQA Corporate</vt:lpstr>
      <vt:lpstr>1_AQA Corporate</vt:lpstr>
      <vt:lpstr>2_AQA Corporate</vt:lpstr>
      <vt:lpstr>Focus on success:  GCSE English Language</vt:lpstr>
      <vt:lpstr>Session aims</vt:lpstr>
      <vt:lpstr>Session overview</vt:lpstr>
      <vt:lpstr>1. What students need to do</vt:lpstr>
      <vt:lpstr>Paper 2: Philosophy and rationale</vt:lpstr>
      <vt:lpstr>Focus questions for this session</vt:lpstr>
      <vt:lpstr>Assessment objectives for the focus questions </vt:lpstr>
      <vt:lpstr>Assessment objectives explained </vt:lpstr>
      <vt:lpstr>2. Creative approaches to comparing texts</vt:lpstr>
      <vt:lpstr>Creative approaches to comparing texts</vt:lpstr>
      <vt:lpstr>Activity 1: Using images to improve skills for  Question 2</vt:lpstr>
      <vt:lpstr>Activity 2: Comparing example student responses</vt:lpstr>
      <vt:lpstr>Connecting ‘like with like’ and inferring from differences</vt:lpstr>
      <vt:lpstr>Connecting ‘like with like’ in action</vt:lpstr>
      <vt:lpstr>Connecting ‘like with like’ in action</vt:lpstr>
      <vt:lpstr>Reflection</vt:lpstr>
      <vt:lpstr>Activity 3: Interpreting differences between information texts</vt:lpstr>
      <vt:lpstr>Activity 4: Writing a question</vt:lpstr>
      <vt:lpstr>Reflection</vt:lpstr>
      <vt:lpstr>3. Reading the sources</vt:lpstr>
      <vt:lpstr>Reading the sources</vt:lpstr>
      <vt:lpstr>Activity 5: Using the source information and ‘context’ box</vt:lpstr>
      <vt:lpstr>Activity 6: Reading the sources</vt:lpstr>
      <vt:lpstr>Activity 7: Image analysis and ‘big ideas’</vt:lpstr>
      <vt:lpstr>The picture</vt:lpstr>
      <vt:lpstr>Activity 8: Connecting to the ‘big idea’ </vt:lpstr>
      <vt:lpstr>Overview: Embracing ‘big ideas’</vt:lpstr>
      <vt:lpstr>Why ‘big ideas’?</vt:lpstr>
      <vt:lpstr>Activity 9: What are your ‘big ideas’?</vt:lpstr>
      <vt:lpstr>Discussion: What are ‘big ideas’?</vt:lpstr>
      <vt:lpstr>Activity 10: ‘Big ideas’ in the exam</vt:lpstr>
      <vt:lpstr>Reflection</vt:lpstr>
      <vt:lpstr>4. Synthesis and inference – Question 2</vt:lpstr>
      <vt:lpstr>Question 2: What is the question asking students to do?</vt:lpstr>
      <vt:lpstr>Question 2: What is the question asking students to do?</vt:lpstr>
      <vt:lpstr>Question 2: What is the question asking students to do?</vt:lpstr>
      <vt:lpstr>Synthesis and inference</vt:lpstr>
      <vt:lpstr>Question 2: Myth-busting</vt:lpstr>
      <vt:lpstr>Reflection activity</vt:lpstr>
      <vt:lpstr>5. Vocabulary and ‘levelling up’</vt:lpstr>
      <vt:lpstr>Developing vocabulary and ‘big ideas’</vt:lpstr>
      <vt:lpstr>Three tiers</vt:lpstr>
      <vt:lpstr>Activity 14: Combing the vocabulary </vt:lpstr>
      <vt:lpstr>Vocabulary: Progression through the levels </vt:lpstr>
      <vt:lpstr>Activity 15: Comparing student responses</vt:lpstr>
      <vt:lpstr>Vocabulary and extended knowledge</vt:lpstr>
      <vt:lpstr>Vocabulary and extended knowledge (an example)</vt:lpstr>
      <vt:lpstr>Activity 16: Vocabulary and extended knowledge </vt:lpstr>
      <vt:lpstr>Reflection</vt:lpstr>
      <vt:lpstr>6. Comparing perspectives – Question 4 </vt:lpstr>
      <vt:lpstr>Question 4: What is the question asking students to do?</vt:lpstr>
      <vt:lpstr>What do we mean by ‘perspective’?</vt:lpstr>
      <vt:lpstr>Importance of methods</vt:lpstr>
      <vt:lpstr>What are methods?</vt:lpstr>
      <vt:lpstr>Methods: Progression through the levels</vt:lpstr>
      <vt:lpstr>Activity 17: Incorporating methods</vt:lpstr>
      <vt:lpstr>Implications for teaching and learning</vt:lpstr>
      <vt:lpstr>Using structure to explore perspectives</vt:lpstr>
      <vt:lpstr>Moments of emotional, moral or physical crisis</vt:lpstr>
      <vt:lpstr>Internal structure of a ‘scene’</vt:lpstr>
      <vt:lpstr>Some structural features/methods</vt:lpstr>
      <vt:lpstr>Paper 2 Question 4: Structural features/methods</vt:lpstr>
      <vt:lpstr>Activity 18: Comparing structure</vt:lpstr>
      <vt:lpstr>Activity 19: Student responses</vt:lpstr>
      <vt:lpstr>Structure and perspective: Summary</vt:lpstr>
      <vt:lpstr>Structuring a response using the ‘hook’ method</vt:lpstr>
      <vt:lpstr>Activity 20: Using the ‘hook’ method</vt:lpstr>
      <vt:lpstr>Activity 21: ‘Big ideas’, vocabulary and the ‘hook’ method</vt:lpstr>
      <vt:lpstr>Reflection: Where are you now?</vt:lpstr>
      <vt:lpstr>End of session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2023-05-05T09:06:50Z</dcterms:created>
  <dcterms:modified xsi:type="dcterms:W3CDTF">2026-03-27T17:02:31Z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1acd197-20b5-43df-a901-28d53622fc7e_Enabled">
    <vt:lpwstr>true</vt:lpwstr>
  </property>
  <property fmtid="{D5CDD505-2E9C-101B-9397-08002B2CF9AE}" pid="3" name="MSIP_Label_91acd197-20b5-43df-a901-28d53622fc7e_SetDate">
    <vt:lpwstr>2025-05-01T14:57:22Z</vt:lpwstr>
  </property>
  <property fmtid="{D5CDD505-2E9C-101B-9397-08002B2CF9AE}" pid="4" name="MSIP_Label_91acd197-20b5-43df-a901-28d53622fc7e_Method">
    <vt:lpwstr>Standard</vt:lpwstr>
  </property>
  <property fmtid="{D5CDD505-2E9C-101B-9397-08002B2CF9AE}" pid="5" name="MSIP_Label_91acd197-20b5-43df-a901-28d53622fc7e_Name">
    <vt:lpwstr>Internal Confidential</vt:lpwstr>
  </property>
  <property fmtid="{D5CDD505-2E9C-101B-9397-08002B2CF9AE}" pid="6" name="MSIP_Label_91acd197-20b5-43df-a901-28d53622fc7e_SiteId">
    <vt:lpwstr>276d0956-0f29-4e02-83bb-f16796b3bf6a</vt:lpwstr>
  </property>
  <property fmtid="{D5CDD505-2E9C-101B-9397-08002B2CF9AE}" pid="7" name="MSIP_Label_91acd197-20b5-43df-a901-28d53622fc7e_ActionId">
    <vt:lpwstr>6ce6142b-eb59-4629-bdac-17809f5b46f1</vt:lpwstr>
  </property>
  <property fmtid="{D5CDD505-2E9C-101B-9397-08002B2CF9AE}" pid="8" name="MSIP_Label_91acd197-20b5-43df-a901-28d53622fc7e_ContentBits">
    <vt:lpwstr>0</vt:lpwstr>
  </property>
  <property fmtid="{D5CDD505-2E9C-101B-9397-08002B2CF9AE}" pid="9" name="MSIP_Label_91acd197-20b5-43df-a901-28d53622fc7e_Tag">
    <vt:lpwstr>10, 3, 0, 1</vt:lpwstr>
  </property>
</Properties>
</file>